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Lst>
  <p:notesMasterIdLst>
    <p:notesMasterId r:id="rId33"/>
  </p:notesMasterIdLst>
  <p:sldIdLst>
    <p:sldId id="578" r:id="rId6"/>
    <p:sldId id="639" r:id="rId7"/>
    <p:sldId id="608" r:id="rId8"/>
    <p:sldId id="342" r:id="rId9"/>
    <p:sldId id="523" r:id="rId10"/>
    <p:sldId id="643" r:id="rId11"/>
    <p:sldId id="640" r:id="rId12"/>
    <p:sldId id="629" r:id="rId13"/>
    <p:sldId id="610" r:id="rId14"/>
    <p:sldId id="641" r:id="rId15"/>
    <p:sldId id="655" r:id="rId16"/>
    <p:sldId id="616" r:id="rId17"/>
    <p:sldId id="613" r:id="rId18"/>
    <p:sldId id="615" r:id="rId19"/>
    <p:sldId id="617" r:id="rId20"/>
    <p:sldId id="618" r:id="rId21"/>
    <p:sldId id="619" r:id="rId22"/>
    <p:sldId id="623" r:id="rId23"/>
    <p:sldId id="638" r:id="rId24"/>
    <p:sldId id="634" r:id="rId25"/>
    <p:sldId id="631" r:id="rId26"/>
    <p:sldId id="651" r:id="rId27"/>
    <p:sldId id="652" r:id="rId28"/>
    <p:sldId id="630" r:id="rId29"/>
    <p:sldId id="611" r:id="rId30"/>
    <p:sldId id="653" r:id="rId31"/>
    <p:sldId id="65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A Intro" id="{4492598C-08F8-4311-9E65-9F51721B98EA}">
          <p14:sldIdLst>
            <p14:sldId id="578"/>
            <p14:sldId id="639"/>
          </p14:sldIdLst>
        </p14:section>
        <p14:section name="A Rapid Mobile-based Population Survey COVID-19" id="{5E294395-62AB-4FCE-9E1C-506DE235E9B3}">
          <p14:sldIdLst>
            <p14:sldId id="608"/>
            <p14:sldId id="342"/>
            <p14:sldId id="523"/>
            <p14:sldId id="643"/>
            <p14:sldId id="640"/>
            <p14:sldId id="629"/>
          </p14:sldIdLst>
        </p14:section>
        <p14:section name="Behavior and COVID-19" id="{3D724739-8EB6-47AB-83C2-2584A963A2EE}">
          <p14:sldIdLst>
            <p14:sldId id="610"/>
            <p14:sldId id="641"/>
            <p14:sldId id="655"/>
            <p14:sldId id="616"/>
            <p14:sldId id="613"/>
            <p14:sldId id="615"/>
            <p14:sldId id="617"/>
            <p14:sldId id="618"/>
            <p14:sldId id="619"/>
            <p14:sldId id="623"/>
          </p14:sldIdLst>
        </p14:section>
        <p14:section name="Use of Rapid Data to Inform UNICEF Programming" id="{0333EB37-79FB-474E-9D87-213D39D58DF7}">
          <p14:sldIdLst>
            <p14:sldId id="638"/>
            <p14:sldId id="634"/>
            <p14:sldId id="631"/>
            <p14:sldId id="651"/>
            <p14:sldId id="652"/>
          </p14:sldIdLst>
        </p14:section>
        <p14:section name="Lessons Learned" id="{12C1FD66-7B3F-4738-B6A3-6CA39D938969}">
          <p14:sldIdLst>
            <p14:sldId id="630"/>
          </p14:sldIdLst>
        </p14:section>
        <p14:section name="Closing" id="{5973C0A6-B543-485D-B49A-D4731211F523}">
          <p14:sldIdLst>
            <p14:sldId id="611"/>
            <p14:sldId id="653"/>
            <p14:sldId id="6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yen Kim Huynh" initials="UH" lastIdx="20" clrIdx="0">
    <p:extLst>
      <p:ext uri="{19B8F6BF-5375-455C-9EA6-DF929625EA0E}">
        <p15:presenceInfo xmlns:p15="http://schemas.microsoft.com/office/powerpoint/2012/main" userId="S::uhuynh@unicef.org::ffc587ce-6cff-4eb2-ac5d-7e3e72b74a7f" providerId="AD"/>
      </p:ext>
    </p:extLst>
  </p:cmAuthor>
  <p:cmAuthor id="2" name="Massimiliano Sani" initials="MS" lastIdx="8" clrIdx="1">
    <p:extLst>
      <p:ext uri="{19B8F6BF-5375-455C-9EA6-DF929625EA0E}">
        <p15:presenceInfo xmlns:p15="http://schemas.microsoft.com/office/powerpoint/2012/main" userId="S::masani@unicef.org::a0c46c52-b732-4612-97eb-39672c4513d0" providerId="AD"/>
      </p:ext>
    </p:extLst>
  </p:cmAuthor>
  <p:cmAuthor id="3" name="Carole Tronchet Pradhan" initials="CP" lastIdx="11" clrIdx="2">
    <p:extLst>
      <p:ext uri="{19B8F6BF-5375-455C-9EA6-DF929625EA0E}">
        <p15:presenceInfo xmlns:p15="http://schemas.microsoft.com/office/powerpoint/2012/main" userId="S::ctronchetpradhan@unicef.org::276b80a0-7474-4c6b-8aca-9f3ca9ebc407" providerId="AD"/>
      </p:ext>
    </p:extLst>
  </p:cmAuthor>
  <p:cmAuthor id="4" name="Andres Esteban" initials="AE" lastIdx="1" clrIdx="3">
    <p:extLst>
      <p:ext uri="{19B8F6BF-5375-455C-9EA6-DF929625EA0E}">
        <p15:presenceInfo xmlns:p15="http://schemas.microsoft.com/office/powerpoint/2012/main" userId="Andres Esteban" providerId="None"/>
      </p:ext>
    </p:extLst>
  </p:cmAuthor>
  <p:cmAuthor id="5" name="Andres Esteban Ochoa Toasa" initials="AEOT" lastIdx="27" clrIdx="4">
    <p:extLst>
      <p:ext uri="{19B8F6BF-5375-455C-9EA6-DF929625EA0E}">
        <p15:presenceInfo xmlns:p15="http://schemas.microsoft.com/office/powerpoint/2012/main" userId="Andres Esteban Ochoa Toa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8F5D9-7061-DA5A-F1CD-8D95C4A8A2B8}" v="6" dt="2020-10-07T21:51:41.136"/>
    <p1510:client id="{2120493D-CCA0-2070-585C-1B38313D92D3}" v="353" dt="2020-10-07T08:17:29.131"/>
    <p1510:client id="{3022ED24-DF41-D2A8-12E8-AFD7733484B7}" v="577" dt="2020-10-07T19:41:19.135"/>
    <p1510:client id="{445017A0-4AC9-7985-7D28-18B53BC07ABF}" v="3" dt="2020-10-07T21:49:04.898"/>
    <p1510:client id="{7E166DC4-DC6F-1032-D5D6-C9C97410EDFF}" v="10" dt="2020-10-07T20:00:59.506"/>
    <p1510:client id="{87434B44-6E80-4400-923E-ABAF9BF34CCA}" v="330" dt="2020-10-07T21:58:52.211"/>
    <p1510:client id="{CF24D934-505B-EC5C-CEC1-F77B4A0EAA12}" v="715" dt="2020-10-07T10:12:49.931"/>
    <p1510:client id="{D2CCC221-2CE8-0F9C-27C7-D5E1F718E449}" v="128" dt="2020-10-07T23:03:12.174"/>
    <p1510:client id="{D8A9B559-92B0-89D1-5FA7-C76374B0477E}" v="45" dt="2020-10-08T10:31:41.821"/>
    <p1510:client id="{E36A6A8F-58A1-8D1A-61BE-7E48858C901E}" v="230" dt="2020-10-08T05:54:48.671"/>
    <p1510:client id="{F0D03E23-BDD2-C05C-E6C7-EFBFF9C84168}" v="195" dt="2020-10-07T06:50:36.9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9" d="100"/>
          <a:sy n="49" d="100"/>
        </p:scale>
        <p:origin x="64"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2B91E-8294-4528-8B36-1830F43EB9DE}" type="datetimeFigureOut">
              <a:rPr lang="en-US" smtClean="0"/>
              <a:t>10/22/2020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F63FA-0B9A-46C2-AF3E-2FE1C2D10FB0}" type="slidenum">
              <a:rPr lang="en-US" smtClean="0"/>
              <a:t>‹#›</a:t>
            </a:fld>
            <a:endParaRPr lang="en-US"/>
          </a:p>
        </p:txBody>
      </p:sp>
    </p:spTree>
    <p:extLst>
      <p:ext uri="{BB962C8B-B14F-4D97-AF65-F5344CB8AC3E}">
        <p14:creationId xmlns:p14="http://schemas.microsoft.com/office/powerpoint/2010/main" val="18518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CRA approach, you can add that it has been flexible in ESAR with trying to accommodate countries specific questions in questionnaire and also it integrated with existing </a:t>
            </a:r>
            <a:r>
              <a:rPr lang="en-US" err="1"/>
              <a:t>KAp</a:t>
            </a:r>
            <a:r>
              <a:rPr lang="en-US"/>
              <a:t> </a:t>
            </a:r>
            <a:r>
              <a:rPr lang="en-US" err="1"/>
              <a:t>sudies</a:t>
            </a:r>
            <a:r>
              <a:rPr lang="en-US"/>
              <a:t> in Madagascar and South Sudan</a:t>
            </a:r>
          </a:p>
        </p:txBody>
      </p:sp>
      <p:sp>
        <p:nvSpPr>
          <p:cNvPr id="4" name="Slide Number Placeholder 3"/>
          <p:cNvSpPr>
            <a:spLocks noGrp="1"/>
          </p:cNvSpPr>
          <p:nvPr>
            <p:ph type="sldNum" sz="quarter" idx="5"/>
          </p:nvPr>
        </p:nvSpPr>
        <p:spPr/>
        <p:txBody>
          <a:bodyPr/>
          <a:lstStyle/>
          <a:p>
            <a:fld id="{AD0F63FA-0B9A-46C2-AF3E-2FE1C2D10FB0}" type="slidenum">
              <a:rPr lang="en-US" smtClean="0"/>
              <a:t>4</a:t>
            </a:fld>
            <a:endParaRPr lang="en-US"/>
          </a:p>
        </p:txBody>
      </p:sp>
    </p:spTree>
    <p:extLst>
      <p:ext uri="{BB962C8B-B14F-4D97-AF65-F5344CB8AC3E}">
        <p14:creationId xmlns:p14="http://schemas.microsoft.com/office/powerpoint/2010/main" val="90655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see another area for key services, Health care, we see that despite the pandemic a significant portion of the population are still attending health care services. This is important because it highlights how despite a perception of risk population still rely on an essential service like this.</a:t>
            </a:r>
          </a:p>
          <a:p>
            <a:r>
              <a:rPr lang="en-US"/>
              <a:t>This should be weighted and compared to previous levels of access to services to see if any significant change has taken place and if so whether or not this impacts particular groups. For example, it would be important to identify in Kenya, after a deeper dive on the data to better look at the profile of Urban Males as they seem to report less seeking health care services.</a:t>
            </a:r>
          </a:p>
        </p:txBody>
      </p:sp>
      <p:sp>
        <p:nvSpPr>
          <p:cNvPr id="4" name="Slide Number Placeholder 3"/>
          <p:cNvSpPr>
            <a:spLocks noGrp="1"/>
          </p:cNvSpPr>
          <p:nvPr>
            <p:ph type="sldNum" sz="quarter" idx="5"/>
          </p:nvPr>
        </p:nvSpPr>
        <p:spPr/>
        <p:txBody>
          <a:bodyPr/>
          <a:lstStyle/>
          <a:p>
            <a:fld id="{AD0F63FA-0B9A-46C2-AF3E-2FE1C2D10FB0}" type="slidenum">
              <a:rPr lang="en-US" smtClean="0"/>
              <a:t>15</a:t>
            </a:fld>
            <a:endParaRPr lang="en-US"/>
          </a:p>
        </p:txBody>
      </p:sp>
    </p:spTree>
    <p:extLst>
      <p:ext uri="{BB962C8B-B14F-4D97-AF65-F5344CB8AC3E}">
        <p14:creationId xmlns:p14="http://schemas.microsoft.com/office/powerpoint/2010/main" val="30723751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contrasting the previous with barriers to access health care we can identify issues like availability of key resources like soap and water at home, which is key for behaviors like handwashing. This also goes to what was previously reported on slide 12 where in South Sudan mask ownership is rather low. </a:t>
            </a:r>
          </a:p>
          <a:p>
            <a:r>
              <a:rPr lang="en-US"/>
              <a:t>This perception of risk combined with self-reported protective behaviors practice pinpoints that there are also issues of supply and demand around the material resources needed for the behaviors and the demand that is shown for the importance of the practice and the intent, where the resources available to increase compliance and match both sides of the practices. </a:t>
            </a:r>
          </a:p>
        </p:txBody>
      </p:sp>
      <p:sp>
        <p:nvSpPr>
          <p:cNvPr id="4" name="Slide Number Placeholder 3"/>
          <p:cNvSpPr>
            <a:spLocks noGrp="1"/>
          </p:cNvSpPr>
          <p:nvPr>
            <p:ph type="sldNum" sz="quarter" idx="5"/>
          </p:nvPr>
        </p:nvSpPr>
        <p:spPr/>
        <p:txBody>
          <a:bodyPr/>
          <a:lstStyle/>
          <a:p>
            <a:fld id="{AD0F63FA-0B9A-46C2-AF3E-2FE1C2D10FB0}" type="slidenum">
              <a:rPr lang="en-US" smtClean="0"/>
              <a:t>16</a:t>
            </a:fld>
            <a:endParaRPr lang="en-US"/>
          </a:p>
        </p:txBody>
      </p:sp>
    </p:spTree>
    <p:extLst>
      <p:ext uri="{BB962C8B-B14F-4D97-AF65-F5344CB8AC3E}">
        <p14:creationId xmlns:p14="http://schemas.microsoft.com/office/powerpoint/2010/main" val="4057980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when seeing the impact at the community level, we can start identifying some areas where respondents are reporting changes. For example, respondents in Madagascar have identified rather large percentages of changes on food consumption and basic needs products. </a:t>
            </a:r>
          </a:p>
          <a:p>
            <a:r>
              <a:rPr lang="en-US"/>
              <a:t>More worrisome if the reported reduction of vaccinations and breastfeeding, where if contrasted with other information, can likely point to very sensitive areas where even such smaller percentages can have a great impact for populations at risk and the development of children.</a:t>
            </a:r>
          </a:p>
          <a:p>
            <a:r>
              <a:rPr lang="en-US"/>
              <a:t>We can also see that this seems to impact the overall confidence of the respondents to provide for their families. Although there are large levels of confidence, the levels of uncertainty see to change for key age groups in Kenya, where groups between 25-34 years old have greater number of respondents unsure. A later test of correlation of this groups and access to services and whether they have children or not, is likely to shed light on possible impacts for such groups. </a:t>
            </a:r>
          </a:p>
        </p:txBody>
      </p:sp>
      <p:sp>
        <p:nvSpPr>
          <p:cNvPr id="4" name="Slide Number Placeholder 3"/>
          <p:cNvSpPr>
            <a:spLocks noGrp="1"/>
          </p:cNvSpPr>
          <p:nvPr>
            <p:ph type="sldNum" sz="quarter" idx="5"/>
          </p:nvPr>
        </p:nvSpPr>
        <p:spPr/>
        <p:txBody>
          <a:bodyPr/>
          <a:lstStyle/>
          <a:p>
            <a:fld id="{AD0F63FA-0B9A-46C2-AF3E-2FE1C2D10FB0}" type="slidenum">
              <a:rPr lang="en-US" smtClean="0"/>
              <a:t>17</a:t>
            </a:fld>
            <a:endParaRPr lang="en-US"/>
          </a:p>
        </p:txBody>
      </p:sp>
    </p:spTree>
    <p:extLst>
      <p:ext uri="{BB962C8B-B14F-4D97-AF65-F5344CB8AC3E}">
        <p14:creationId xmlns:p14="http://schemas.microsoft.com/office/powerpoint/2010/main" val="1713030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Overall, trust play a key factor. For example, for the three countries included, although with different scales that are still narratively relatable and comparable, we can see that trust and confidence on health care providers is high for the most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However, in comparison with all other Likert scales on self report confidence the trust levels for lack of confidence and uncertainty are higher. This grants a further look when we will look into hypothesis testing as trust is one key factor as operationalized in the Behavioral Drivers Model when looking at how behaviors overall take place. </a:t>
            </a:r>
          </a:p>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18</a:t>
            </a:fld>
            <a:endParaRPr lang="en-US"/>
          </a:p>
        </p:txBody>
      </p:sp>
    </p:spTree>
    <p:extLst>
      <p:ext uri="{BB962C8B-B14F-4D97-AF65-F5344CB8AC3E}">
        <p14:creationId xmlns:p14="http://schemas.microsoft.com/office/powerpoint/2010/main" val="322562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25</a:t>
            </a:fld>
            <a:endParaRPr lang="en-US"/>
          </a:p>
        </p:txBody>
      </p:sp>
    </p:spTree>
    <p:extLst>
      <p:ext uri="{BB962C8B-B14F-4D97-AF65-F5344CB8AC3E}">
        <p14:creationId xmlns:p14="http://schemas.microsoft.com/office/powerpoint/2010/main" val="113875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https://covid19.who.int/table </a:t>
            </a:r>
          </a:p>
          <a:p>
            <a:r>
              <a:rPr lang="en-US"/>
              <a:t> https://africacdc.org/covid-19/ </a:t>
            </a:r>
          </a:p>
          <a:p>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D0F63FA-0B9A-46C2-AF3E-2FE1C2D10FB0}" type="slidenum">
              <a:rPr lang="en-US" smtClean="0"/>
              <a:t>5</a:t>
            </a:fld>
            <a:endParaRPr lang="en-US"/>
          </a:p>
        </p:txBody>
      </p:sp>
    </p:spTree>
    <p:extLst>
      <p:ext uri="{BB962C8B-B14F-4D97-AF65-F5344CB8AC3E}">
        <p14:creationId xmlns:p14="http://schemas.microsoft.com/office/powerpoint/2010/main" val="26345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D66D-7619-407E-908D-D491863AF0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6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7</a:t>
            </a:fld>
            <a:endParaRPr lang="en-US"/>
          </a:p>
        </p:txBody>
      </p:sp>
    </p:spTree>
    <p:extLst>
      <p:ext uri="{BB962C8B-B14F-4D97-AF65-F5344CB8AC3E}">
        <p14:creationId xmlns:p14="http://schemas.microsoft.com/office/powerpoint/2010/main" val="234407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Across all countries we can see some distributions that will be controlled for on post stratification, including gender gap on respondents.</a:t>
            </a:r>
          </a:p>
          <a:p>
            <a:r>
              <a:rPr lang="en-US"/>
              <a:t>- However, we also can see that in comparison female and male distributions are constant when compared on rural and urban, pointing that gender gap appears also randomly, which can be solved through weighting. </a:t>
            </a:r>
          </a:p>
          <a:p>
            <a:r>
              <a:rPr lang="en-US"/>
              <a:t>- Similarly, the age trends points toward younger respondents which is expected given the relatively young population of the countries in East and Southern Africa.</a:t>
            </a:r>
          </a:p>
        </p:txBody>
      </p:sp>
      <p:sp>
        <p:nvSpPr>
          <p:cNvPr id="4" name="Slide Number Placeholder 3"/>
          <p:cNvSpPr>
            <a:spLocks noGrp="1"/>
          </p:cNvSpPr>
          <p:nvPr>
            <p:ph type="sldNum" sz="quarter" idx="5"/>
          </p:nvPr>
        </p:nvSpPr>
        <p:spPr/>
        <p:txBody>
          <a:bodyPr/>
          <a:lstStyle/>
          <a:p>
            <a:fld id="{AD0F63FA-0B9A-46C2-AF3E-2FE1C2D10FB0}" type="slidenum">
              <a:rPr lang="en-US" smtClean="0"/>
              <a:t>10</a:t>
            </a:fld>
            <a:endParaRPr lang="en-US"/>
          </a:p>
        </p:txBody>
      </p:sp>
    </p:spTree>
    <p:extLst>
      <p:ext uri="{BB962C8B-B14F-4D97-AF65-F5344CB8AC3E}">
        <p14:creationId xmlns:p14="http://schemas.microsoft.com/office/powerpoint/2010/main" val="23779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Across all countries we can see some distributions that will be controlled for on post stratification, including gender gap on respondents.</a:t>
            </a:r>
          </a:p>
          <a:p>
            <a:r>
              <a:rPr lang="en-US"/>
              <a:t>- However, we also can see that in comparison female and male distributions are constant when compared on rural and urban, pointing that gender gap appears also randomly, which can be solved through weighting. </a:t>
            </a:r>
          </a:p>
          <a:p>
            <a:r>
              <a:rPr lang="en-US"/>
              <a:t>- Similarly, the age trends points toward younger respondents which is expected given the relatively young population of the countries in East and Southern Africa.</a:t>
            </a:r>
          </a:p>
        </p:txBody>
      </p:sp>
      <p:sp>
        <p:nvSpPr>
          <p:cNvPr id="4" name="Slide Number Placeholder 3"/>
          <p:cNvSpPr>
            <a:spLocks noGrp="1"/>
          </p:cNvSpPr>
          <p:nvPr>
            <p:ph type="sldNum" sz="quarter" idx="5"/>
          </p:nvPr>
        </p:nvSpPr>
        <p:spPr/>
        <p:txBody>
          <a:bodyPr/>
          <a:lstStyle/>
          <a:p>
            <a:fld id="{AD0F63FA-0B9A-46C2-AF3E-2FE1C2D10FB0}" type="slidenum">
              <a:rPr lang="en-US" smtClean="0"/>
              <a:t>11</a:t>
            </a:fld>
            <a:endParaRPr lang="en-US"/>
          </a:p>
        </p:txBody>
      </p:sp>
    </p:spTree>
    <p:extLst>
      <p:ext uri="{BB962C8B-B14F-4D97-AF65-F5344CB8AC3E}">
        <p14:creationId xmlns:p14="http://schemas.microsoft.com/office/powerpoint/2010/main" val="142229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Risk perception is high for majority of respondents across all countries. However, there is a visible segment that perceives to be at low risk of COVID-19.</a:t>
            </a:r>
          </a:p>
          <a:p>
            <a:r>
              <a:rPr lang="en-US"/>
              <a:t>- Looking at more detail at those that deem themselves as less risk can help target messaging and also identify if those groups correspond to vulnerable populations, for example those older than 60 years old, as has been the case in South Sudan.</a:t>
            </a:r>
          </a:p>
          <a:p>
            <a:r>
              <a:rPr lang="en-US"/>
              <a:t>- For Kenya, although risk perception was not directly asked, we can see that on the issues of most concern for families with Children, which is key for UNICEF, the biggest concern is falling sick with COVID-19. Also, specific issues regarding socio-economic impact are high on the respondent’s concerns.</a:t>
            </a:r>
          </a:p>
        </p:txBody>
      </p:sp>
      <p:sp>
        <p:nvSpPr>
          <p:cNvPr id="4" name="Slide Number Placeholder 3"/>
          <p:cNvSpPr>
            <a:spLocks noGrp="1"/>
          </p:cNvSpPr>
          <p:nvPr>
            <p:ph type="sldNum" sz="quarter" idx="5"/>
          </p:nvPr>
        </p:nvSpPr>
        <p:spPr/>
        <p:txBody>
          <a:bodyPr/>
          <a:lstStyle/>
          <a:p>
            <a:fld id="{AD0F63FA-0B9A-46C2-AF3E-2FE1C2D10FB0}" type="slidenum">
              <a:rPr lang="en-US" smtClean="0"/>
              <a:t>12</a:t>
            </a:fld>
            <a:endParaRPr lang="en-US"/>
          </a:p>
        </p:txBody>
      </p:sp>
    </p:spTree>
    <p:extLst>
      <p:ext uri="{BB962C8B-B14F-4D97-AF65-F5344CB8AC3E}">
        <p14:creationId xmlns:p14="http://schemas.microsoft.com/office/powerpoint/2010/main" val="2691602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In Kenya, unlike S. Sudan and Madagascar, with the standard CRA questionnaire we are also able to look at more detail at barriers that can be identified to compliance, which highlights the point that compliance could likely be higher. </a:t>
            </a:r>
          </a:p>
          <a:p>
            <a:r>
              <a:rPr lang="en-US">
                <a:cs typeface="Calibri"/>
              </a:rPr>
              <a:t>There seem to be some differences on reporting main barriers between profile of respondents particularly whether the measures work or now between urban and rural cohorts, and a higher percentages for social consequences and the role that religious ideas can play. </a:t>
            </a:r>
          </a:p>
          <a:p>
            <a:r>
              <a:rPr lang="en-US">
                <a:cs typeface="Calibri"/>
              </a:rPr>
              <a:t>Although it seems those percentages are small those can be gateways to better identify the percentage of respondents who despite the high self-reporting of practice do report than do not perform the practice. It is on these groups, which are more likely at risk, where any incremental gain are likely to produce greater impact at reducing risk for these groups. </a:t>
            </a:r>
          </a:p>
          <a:p>
            <a:endParaRPr lang="en-US">
              <a:cs typeface="Calibri"/>
            </a:endParaRPr>
          </a:p>
          <a:p>
            <a:r>
              <a:rPr lang="en-US">
                <a:cs typeface="Calibri"/>
              </a:rPr>
              <a:t>These are some of the areas where a further dive into hypothesis testing after weighting and correlation matrices can help us identify better profiles and areas where programming can be better tailored. </a:t>
            </a:r>
          </a:p>
        </p:txBody>
      </p:sp>
      <p:sp>
        <p:nvSpPr>
          <p:cNvPr id="4" name="Slide Number Placeholder 3"/>
          <p:cNvSpPr>
            <a:spLocks noGrp="1"/>
          </p:cNvSpPr>
          <p:nvPr>
            <p:ph type="sldNum" sz="quarter" idx="5"/>
          </p:nvPr>
        </p:nvSpPr>
        <p:spPr/>
        <p:txBody>
          <a:bodyPr/>
          <a:lstStyle/>
          <a:p>
            <a:fld id="{AD0F63FA-0B9A-46C2-AF3E-2FE1C2D10FB0}" type="slidenum">
              <a:rPr lang="en-US" smtClean="0"/>
              <a:t>13</a:t>
            </a:fld>
            <a:endParaRPr lang="en-US"/>
          </a:p>
        </p:txBody>
      </p:sp>
    </p:spTree>
    <p:extLst>
      <p:ext uri="{BB962C8B-B14F-4D97-AF65-F5344CB8AC3E}">
        <p14:creationId xmlns:p14="http://schemas.microsoft.com/office/powerpoint/2010/main" val="302717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Madagascar does not have a question in their baseline on coping with school closures hence, it is not included.  It will be included in subsequent rounds.</a:t>
            </a:r>
          </a:p>
          <a:p>
            <a:r>
              <a:rPr lang="en-US">
                <a:cs typeface="Calibri"/>
              </a:rPr>
              <a:t>Main takeaways:</a:t>
            </a:r>
          </a:p>
          <a:p>
            <a:r>
              <a:rPr lang="en-US">
                <a:cs typeface="Calibri"/>
              </a:rPr>
              <a:t>We can also see the impact of the pandemic on important areas and access to services, for example the impact on education. Here we can see how across two countries a general rate of access to distance learning is reported. There are some salient areas where more discussion is granted.</a:t>
            </a:r>
          </a:p>
          <a:p>
            <a:r>
              <a:rPr lang="en-US">
                <a:cs typeface="Calibri"/>
              </a:rPr>
              <a:t>There seems to be major difference between the type of residents in South Sudan, where currently the refugee population reports to have more children attending distance learning. This is interest to contrast with the IDP population, and to possibly identify why vulnerable groups would have different rates. </a:t>
            </a:r>
          </a:p>
          <a:p>
            <a:r>
              <a:rPr lang="en-US">
                <a:cs typeface="Calibri"/>
              </a:rPr>
              <a:t>For Kenya, the differences between Urban and Rural on medium TV and Radio seems to be very different between Urban and Rural and in both cases the overall high percentages also pinpoint the importance of education during the pandemic, to which there is a high level of support for sending children back to school when school reopens. This is one of the points that our colleagues later will expand on but can be key to look at support at a key area like education. </a:t>
            </a:r>
          </a:p>
        </p:txBody>
      </p:sp>
      <p:sp>
        <p:nvSpPr>
          <p:cNvPr id="4" name="Slide Number Placeholder 3"/>
          <p:cNvSpPr>
            <a:spLocks noGrp="1"/>
          </p:cNvSpPr>
          <p:nvPr>
            <p:ph type="sldNum" sz="quarter" idx="5"/>
          </p:nvPr>
        </p:nvSpPr>
        <p:spPr/>
        <p:txBody>
          <a:bodyPr/>
          <a:lstStyle/>
          <a:p>
            <a:fld id="{AD0F63FA-0B9A-46C2-AF3E-2FE1C2D10FB0}" type="slidenum">
              <a:rPr lang="en-US" smtClean="0"/>
              <a:t>14</a:t>
            </a:fld>
            <a:endParaRPr lang="en-US"/>
          </a:p>
        </p:txBody>
      </p:sp>
    </p:spTree>
    <p:extLst>
      <p:ext uri="{BB962C8B-B14F-4D97-AF65-F5344CB8AC3E}">
        <p14:creationId xmlns:p14="http://schemas.microsoft.com/office/powerpoint/2010/main" val="3711694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761B-A935-47D4-8D65-C2398E459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96BE1-1ACC-41D4-99FC-86369FDA0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5255F-57F6-4A6C-A41D-B6B2111E73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079DC7-836B-4619-8F68-A299FEE3BC1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C6C5CD5-D49F-4F62-870F-09737645BB9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4914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CACC-F42E-48A5-8558-67C0B562D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6AE33-FEF6-454E-A9FB-F938A0C540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E0B0-567C-493F-87EB-D0CCCCA4E7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D26B50-139B-49E9-A131-64F4E309D638}"/>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FBF9D977-5798-4798-8E2A-98B73C53F228}"/>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721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D092A-09E2-4688-BAF5-38D276FCB0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ED3B8-C689-474D-A476-9A09F6978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9250D-E44A-4533-AC7F-0322679099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E1B0C7-D034-4E6B-BD34-D10EBF66C67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A66C066-5897-4FB9-BD87-A4F015CDF2C4}"/>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14482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253778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D628-6124-2644-9003-DD600444508E}"/>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9963D490-6B91-9B40-93B6-D7052D24B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70F12-22B9-294A-ACED-C6692B05A5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52178A-0A86-6F4F-81F1-10BEFF72052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29E43B7-AFD2-084A-9FE3-3A0E37085E05}"/>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59320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3F31-B936-6040-84F5-4981DFE3800F}"/>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FC79735D-4037-6B41-AEEA-4188A5950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7704F-73F5-4542-8B69-2B5C6EB044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0A8280-11ED-C248-BB95-4C09DD47D03C}"/>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B887FD09-12BF-0446-BC73-68CE403C9AC4}"/>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33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9920-A82B-A747-94CC-C56694710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9C267-18EC-7348-9E53-162AECE29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82D47-8DD0-9749-AE7F-F78675B7E3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DC3ED1-66C3-F641-A83F-53F8F92E8610}"/>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0BA8B1FB-3FDB-434F-97EF-F2193F7DC83E}"/>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42818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1B27-F6FF-5145-A6F7-250145D8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C22D2-DE54-3D49-AD9D-590C98B38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2A29FB-5194-F944-B216-A10B93864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E2F98-F074-FE4F-B9AF-31026DF3CC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D92DB-94CF-574C-AD06-814A62FCBF64}"/>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F4CC8FCB-0329-4042-B4B8-A87BC2F20E80}"/>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332911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6E7-226F-5B42-980F-6E829A8A88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E955A-67B2-AE41-91EC-BB0604862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3F5DE-A460-EC48-B430-2303B5DF66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8184F-EA39-B340-8A97-6AF3C3A2A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B354A-D771-B446-8A4F-8AEE7FC44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803E13-9CC7-8248-B54B-8C8D2A2F574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0DCEDB4-E80F-6D48-BC70-4D6FE08F0883}"/>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CD728259-A89B-0A48-80EB-4A5A677E645B}"/>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727846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7AA4-8527-CA4A-9556-ED5AD991BF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296265-E4EC-994F-B9C5-6967FDFA69A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710E688-3679-4B44-97C3-3649853C075F}"/>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B0BC71AD-904E-864A-952B-D00DAEBCF23A}"/>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10847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5BB43-3BDD-6345-A88A-EBD8280FCB1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B624E1-661D-E949-AF27-8D3B0BF8CF9F}"/>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3F144AF7-7549-BD4F-AE35-94929A237E72}"/>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9160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4091-38E7-465A-BD99-FF15B7590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9F630-70B2-4489-8BAC-2A3E38A8E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7C6FA-D63E-411C-987E-59F29A0096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4B157D-B235-4E8E-ACAF-36F7CCE13CB3}"/>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5D2456E-5BAD-4A1C-8FB7-E390DA2A05B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958500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0E8D-1609-C04B-97CC-7F396A671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BD726A-2033-DF44-A305-D3373F21E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45EAE-E5DA-AF46-8BEA-FA318BFDD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EDA2A-2D64-074F-9C89-EC711B6A33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6C25C44-DB81-104D-8FC5-A14920D9F1A7}"/>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999F1100-A173-6449-AE5F-FE172AB82EA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841389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E8F4-C8D9-884D-8C47-14E7A812C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C1EE65-A0DD-4D45-A524-90BD7F487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094230-4975-5E4B-A3A0-73FBFC1B2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0042A-A447-7844-8902-E49A293D20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EFFC29C-AB84-B747-956B-B2B78750F8F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2550B8A-8CA8-6D4E-8A18-E8775DE1234D}"/>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1973640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EBB9-1EBC-A843-92DC-A11891628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AC682F-70A4-6145-B6EA-112C483E1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78C9C-A6C8-0446-8CE8-0C25F89D5E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611B79-CB7A-EE4C-B854-2361FAD727F9}"/>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7E4011A-4F33-C448-9F4E-761564DE096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371907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5B7B8-0D28-4948-8C5F-22B51BAB98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06234-D908-D943-8188-D68D7F3EA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26481-D06C-C042-8066-E768EC73CA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1EBB75-4DB9-0F41-AB63-1275877FDD4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638D92B-3F31-8C44-8E7B-3E219027EF31}"/>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889145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UNICEF Photo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4D33F75-791A-8643-BA87-4DAF53721B30}"/>
              </a:ext>
            </a:extLst>
          </p:cNvPr>
          <p:cNvSpPr>
            <a:spLocks noGrp="1"/>
          </p:cNvSpPr>
          <p:nvPr>
            <p:ph type="pic" sz="quarter" idx="10"/>
          </p:nvPr>
        </p:nvSpPr>
        <p:spPr>
          <a:xfrm>
            <a:off x="0" y="0"/>
            <a:ext cx="12192000" cy="6858000"/>
          </a:xfrm>
        </p:spPr>
        <p:txBody>
          <a:bodyPr/>
          <a:lstStyle>
            <a:lvl1pPr marL="0" indent="0" algn="ctr">
              <a:buNone/>
              <a:defRPr>
                <a:solidFill>
                  <a:schemeClr val="bg2">
                    <a:lumMod val="20000"/>
                    <a:lumOff val="80000"/>
                  </a:schemeClr>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178865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NICEF Photo slid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2084D1F1-25D7-1445-AC17-82787DDD157A}"/>
              </a:ext>
            </a:extLst>
          </p:cNvPr>
          <p:cNvSpPr>
            <a:spLocks noGrp="1"/>
          </p:cNvSpPr>
          <p:nvPr>
            <p:ph type="pic" sz="quarter" idx="11"/>
          </p:nvPr>
        </p:nvSpPr>
        <p:spPr>
          <a:xfrm>
            <a:off x="0" y="0"/>
            <a:ext cx="12192000" cy="6858000"/>
          </a:xfrm>
        </p:spPr>
        <p:txBody>
          <a:bodyPr/>
          <a:lstStyle>
            <a:lvl1pPr marL="0" indent="0" algn="ctr">
              <a:buNone/>
              <a:defRPr i="1">
                <a:solidFill>
                  <a:srgbClr val="D4D7D9"/>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26376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549E0BE-84F6-094B-BBF2-726C47192BBA}"/>
              </a:ext>
            </a:extLst>
          </p:cNvPr>
          <p:cNvSpPr>
            <a:spLocks noGrp="1"/>
          </p:cNvSpPr>
          <p:nvPr>
            <p:ph sz="quarter" idx="11"/>
          </p:nvPr>
        </p:nvSpPr>
        <p:spPr>
          <a:xfrm>
            <a:off x="0" y="0"/>
            <a:ext cx="12192000" cy="6858000"/>
          </a:xfrm>
        </p:spPr>
        <p:txBody>
          <a:bodyPr/>
          <a:lstStyle>
            <a:lvl1pPr marL="0" indent="0" algn="ctr">
              <a:buNone/>
              <a:defRPr/>
            </a:lvl1pPr>
          </a:lstStyle>
          <a:p>
            <a:pPr lvl="0"/>
            <a:endParaRPr lang="en-US"/>
          </a:p>
          <a:p>
            <a:pPr lvl="0"/>
            <a:endParaRPr lang="en-US"/>
          </a:p>
          <a:p>
            <a:pPr lvl="0"/>
            <a:endParaRPr lang="en-US"/>
          </a:p>
          <a:p>
            <a:pPr lvl="0"/>
            <a:endParaRPr lang="en-US"/>
          </a:p>
          <a:p>
            <a:pPr lvl="0"/>
            <a:r>
              <a:rPr lang="en-US"/>
              <a:t>Graphics here</a:t>
            </a:r>
          </a:p>
        </p:txBody>
      </p:sp>
    </p:spTree>
    <p:extLst>
      <p:ext uri="{BB962C8B-B14F-4D97-AF65-F5344CB8AC3E}">
        <p14:creationId xmlns:p14="http://schemas.microsoft.com/office/powerpoint/2010/main" val="25161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92600" y="0"/>
            <a:ext cx="7699401"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8483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48913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7" name="Picture Placeholder 7"/>
          <p:cNvSpPr>
            <a:spLocks noGrp="1"/>
          </p:cNvSpPr>
          <p:nvPr>
            <p:ph type="pic" sz="quarter" idx="11" hasCustomPrompt="1"/>
          </p:nvPr>
        </p:nvSpPr>
        <p:spPr>
          <a:xfrm>
            <a:off x="82441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8" name="Picture Placeholder 7"/>
          <p:cNvSpPr>
            <a:spLocks noGrp="1"/>
          </p:cNvSpPr>
          <p:nvPr>
            <p:ph type="pic" sz="quarter" idx="12" hasCustomPrompt="1"/>
          </p:nvPr>
        </p:nvSpPr>
        <p:spPr>
          <a:xfrm>
            <a:off x="82441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9" name="Picture Placeholder 7"/>
          <p:cNvSpPr>
            <a:spLocks noGrp="1"/>
          </p:cNvSpPr>
          <p:nvPr>
            <p:ph type="pic" sz="quarter" idx="13" hasCustomPrompt="1"/>
          </p:nvPr>
        </p:nvSpPr>
        <p:spPr>
          <a:xfrm>
            <a:off x="48913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Tree>
    <p:extLst>
      <p:ext uri="{BB962C8B-B14F-4D97-AF65-F5344CB8AC3E}">
        <p14:creationId xmlns:p14="http://schemas.microsoft.com/office/powerpoint/2010/main" val="10017563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 for maps">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647705" y="1901826"/>
            <a:ext cx="5295900" cy="3856039"/>
          </a:xfrm>
        </p:spPr>
        <p:txBody>
          <a:bodyPr/>
          <a:lstStyle/>
          <a:p>
            <a:endParaRPr lang="en-US"/>
          </a:p>
        </p:txBody>
      </p:sp>
      <p:sp>
        <p:nvSpPr>
          <p:cNvPr id="7" name="Picture Placeholder 1"/>
          <p:cNvSpPr>
            <a:spLocks noGrp="1"/>
          </p:cNvSpPr>
          <p:nvPr>
            <p:ph type="pic" sz="quarter" idx="10" hasCustomPrompt="1"/>
          </p:nvPr>
        </p:nvSpPr>
        <p:spPr>
          <a:xfrm>
            <a:off x="660403"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
        <p:nvSpPr>
          <p:cNvPr id="12" name="Picture Placeholder 1"/>
          <p:cNvSpPr>
            <a:spLocks noGrp="1"/>
          </p:cNvSpPr>
          <p:nvPr>
            <p:ph type="pic" sz="quarter" idx="12" hasCustomPrompt="1"/>
          </p:nvPr>
        </p:nvSpPr>
        <p:spPr>
          <a:xfrm>
            <a:off x="6203952"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Tree>
    <p:extLst>
      <p:ext uri="{BB962C8B-B14F-4D97-AF65-F5344CB8AC3E}">
        <p14:creationId xmlns:p14="http://schemas.microsoft.com/office/powerpoint/2010/main" val="30766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95AF-9F0B-4326-AEE2-CC3DE47F01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E573A6-4095-4D11-ABD6-A397FF413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FCA9A-624D-4CD8-BBA1-4DEC8616D9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5DC2C-36FD-46ED-9DB2-0AA568D778EA}"/>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7480BFD8-A1B8-4243-A55E-C263E57AC620}"/>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926130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Number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12192000" cy="6858000"/>
          </a:xfrm>
          <a:solidFill>
            <a:schemeClr val="bg1">
              <a:lumMod val="95000"/>
            </a:schemeClr>
          </a:solidFill>
        </p:spPr>
        <p:txBody>
          <a:bodyPr>
            <a:normAutofit/>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the best image you have.</a:t>
            </a:r>
          </a:p>
        </p:txBody>
      </p:sp>
    </p:spTree>
    <p:extLst>
      <p:ext uri="{BB962C8B-B14F-4D97-AF65-F5344CB8AC3E}">
        <p14:creationId xmlns:p14="http://schemas.microsoft.com/office/powerpoint/2010/main" val="434214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1128953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7" name="Picture Placeholder 11"/>
          <p:cNvSpPr>
            <a:spLocks noGrp="1"/>
          </p:cNvSpPr>
          <p:nvPr>
            <p:ph type="pic" sz="quarter" idx="12" hasCustomPrompt="1"/>
          </p:nvPr>
        </p:nvSpPr>
        <p:spPr>
          <a:xfrm>
            <a:off x="0" y="657225"/>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
        <p:nvSpPr>
          <p:cNvPr id="8" name="Picture Placeholder 11"/>
          <p:cNvSpPr>
            <a:spLocks noGrp="1"/>
          </p:cNvSpPr>
          <p:nvPr>
            <p:ph type="pic" sz="quarter" idx="13" hasCustomPrompt="1"/>
          </p:nvPr>
        </p:nvSpPr>
        <p:spPr>
          <a:xfrm>
            <a:off x="7569200" y="3743324"/>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2140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3091-FD8B-40B0-AEF5-46FCAEBF2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39FD37-4A40-41C9-91EA-4D2C341C4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EF66B-387F-41F1-891A-15D7974E8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16999-7140-4B62-B86C-CB0C4F5427C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27F2935-39AC-44F1-8249-43A135A0B20B}"/>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7F91C48E-50D6-4362-AB86-47D30D9821BC}"/>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62611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40B0-7CD4-44B4-9C68-259597400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BEE15-9BE0-4BC6-8F24-C3B117F36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E7CB24-D545-40BA-BC37-98C02687F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99368E-93F0-4605-99EC-C92FCBD03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296DF-DAB6-4B41-9200-DBCDFDDD6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87444D-3643-4080-B9FD-B8512830E84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81A92C-D5D3-4CB7-BB65-82D3F1DE5FD4}"/>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E9CF2DB8-A566-479D-9368-CD1ADF80961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89634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88E8-1F4E-44BC-ADE8-1C6AE8135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0CD9F-AABF-4478-AB62-08AE9C4B258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BAC94C-C5D9-4554-A2C6-BB17B37F99D4}"/>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1051031C-4C42-44B4-A621-2CFD3C6197ED}"/>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208311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6A926-CFC8-408C-A990-987CF654289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EC75296-2648-4F8A-9C57-E13C9AA34B5E}"/>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0053CF92-42DC-4A6D-9AAF-AE59358462FB}"/>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71511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3CF5-AC60-4530-B0EE-7BEE6F988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05BEB7-C359-4029-883E-8E78F809A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E8FCC-C6D4-442A-9359-859E1E290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6FF04-4C30-47BE-ACA6-99E51C33DAE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96F3F89-CEE8-4DEA-BA85-FB08045B7F7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9C33A06-E369-47DC-8935-F1975A8238A2}"/>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38042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4DBF-FBD4-45C6-A90F-0375D0149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7B9750-0B6D-4AFC-B10A-810C3154C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F4CFF-6086-4D1A-B9EB-7EC06A6F6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D9216-33D1-4EC6-A5EC-FF38E006E4E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F691643-3E62-4DDD-8BC7-82581D27A52E}"/>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C88372E3-F5F6-4430-B227-1813EFD041D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8017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CB1C-8BFC-4796-8BED-ACE168CE8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63E92-458D-40EF-862D-2F8AF7261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528F-D691-4F78-AF13-825F5701C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85E0224-058F-47FC-999C-2E814169C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B265FC0-4343-4D4F-AF8C-2B6551E17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3880-679E-4B39-BB81-20A2BD16C956}" type="slidenum">
              <a:rPr lang="en-US" smtClean="0"/>
              <a:t>‹#›</a:t>
            </a:fld>
            <a:endParaRPr lang="en-US"/>
          </a:p>
        </p:txBody>
      </p:sp>
    </p:spTree>
    <p:extLst>
      <p:ext uri="{BB962C8B-B14F-4D97-AF65-F5344CB8AC3E}">
        <p14:creationId xmlns:p14="http://schemas.microsoft.com/office/powerpoint/2010/main" val="380214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04B8D-4240-F147-8F34-E6AF9C9F4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7BB91-26D7-3D47-A398-6F600679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74D3-6492-1A42-8101-BFE2093D0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C6B9E42-48C8-1145-A3AB-6F4CBFA58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21891B4C-9CD1-C14D-8ACD-E823177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B71CF-2512-DC4F-80BD-DF39A63C0657}" type="slidenum">
              <a:rPr lang="en-US" smtClean="0"/>
              <a:t>‹#›</a:t>
            </a:fld>
            <a:endParaRPr lang="en-US"/>
          </a:p>
        </p:txBody>
      </p:sp>
    </p:spTree>
    <p:extLst>
      <p:ext uri="{BB962C8B-B14F-4D97-AF65-F5344CB8AC3E}">
        <p14:creationId xmlns:p14="http://schemas.microsoft.com/office/powerpoint/2010/main" val="1664287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hyperlink" Target="https://www.unicef.org/mena/media/5586/file/The_Behavioural_Drivers_Model_0.pdf%20.pdf"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038/s41467-020-18190-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nicef-my.sharepoint.com/:w:/g/personal/aochoa_unicef_org/Ee8t1K9xRGdElK9NKPnThM8BHjamqebVtGdNQXnlM6OUPw?e=pC839v" TargetMode="External"/><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s://www.unicef.org/mena/media/5586/file/The_Behavioural_Drivers_Model_0.pdf%2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unicef-my.sharepoint.com/:x:/g/personal/aochoa_unicef_org/EZ7tMsdcl3xNj7uAJG0KVBgBFKLT1x_-3vWMffgIUUKX_Q?e=3DZAv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hyperlink" Target="https://unicef-my.sharepoint.com/:w:/g/personal/aochoa_unicef_org/EcFeGPrXpNtLsfpob5EEBbkBnJ6kBCzekTgLiU3DKeCBVQ?e=Es4M2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7A5DCCD-2759-4FAE-9DD8-0A20E0CB12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a:xfrm>
            <a:off x="-275304" y="-47424"/>
            <a:ext cx="12467304" cy="6858000"/>
          </a:xfrm>
          <a:solidFill>
            <a:schemeClr val="accent4">
              <a:lumMod val="75000"/>
            </a:schemeClr>
          </a:solidFill>
        </p:spPr>
      </p:pic>
      <p:sp>
        <p:nvSpPr>
          <p:cNvPr id="6" name="TextBox 5">
            <a:extLst>
              <a:ext uri="{FF2B5EF4-FFF2-40B4-BE49-F238E27FC236}">
                <a16:creationId xmlns:a16="http://schemas.microsoft.com/office/drawing/2014/main" id="{A3510D27-79F9-0345-8BD6-C8DC3EAF33B5}"/>
              </a:ext>
            </a:extLst>
          </p:cNvPr>
          <p:cNvSpPr txBox="1"/>
          <p:nvPr/>
        </p:nvSpPr>
        <p:spPr>
          <a:xfrm rot="16200000">
            <a:off x="11024755" y="4572000"/>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pic>
        <p:nvPicPr>
          <p:cNvPr id="12" name="Picture 11">
            <a:extLst>
              <a:ext uri="{FF2B5EF4-FFF2-40B4-BE49-F238E27FC236}">
                <a16:creationId xmlns:a16="http://schemas.microsoft.com/office/drawing/2014/main" id="{4E6261B8-DFAA-D94B-9E61-2C3F33F37A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graphicFrame>
        <p:nvGraphicFramePr>
          <p:cNvPr id="8" name="Table 7">
            <a:extLst>
              <a:ext uri="{FF2B5EF4-FFF2-40B4-BE49-F238E27FC236}">
                <a16:creationId xmlns:a16="http://schemas.microsoft.com/office/drawing/2014/main" id="{F1E6BCF8-2C9A-6944-8B09-C76D2D914512}"/>
              </a:ext>
            </a:extLst>
          </p:cNvPr>
          <p:cNvGraphicFramePr>
            <a:graphicFrameLocks noGrp="1"/>
          </p:cNvGraphicFramePr>
          <p:nvPr>
            <p:extLst>
              <p:ext uri="{D42A27DB-BD31-4B8C-83A1-F6EECF244321}">
                <p14:modId xmlns:p14="http://schemas.microsoft.com/office/powerpoint/2010/main" val="1249834632"/>
              </p:ext>
            </p:extLst>
          </p:nvPr>
        </p:nvGraphicFramePr>
        <p:xfrm>
          <a:off x="150394" y="130342"/>
          <a:ext cx="4451662" cy="6507512"/>
        </p:xfrm>
        <a:graphic>
          <a:graphicData uri="http://schemas.openxmlformats.org/drawingml/2006/table">
            <a:tbl>
              <a:tblPr firstRow="1">
                <a:tableStyleId>{9D7B26C5-4107-4FEC-AEDC-1716B250A1EF}</a:tableStyleId>
              </a:tblPr>
              <a:tblGrid>
                <a:gridCol w="4451662">
                  <a:extLst>
                    <a:ext uri="{9D8B030D-6E8A-4147-A177-3AD203B41FA5}">
                      <a16:colId xmlns:a16="http://schemas.microsoft.com/office/drawing/2014/main" val="1922222833"/>
                    </a:ext>
                  </a:extLst>
                </a:gridCol>
              </a:tblGrid>
              <a:tr h="3613376">
                <a:tc>
                  <a:txBody>
                    <a:bodyPr/>
                    <a:lstStyle/>
                    <a:p>
                      <a:pPr marL="0" marR="0" lvl="0" indent="0" algn="l" rtl="0" eaLnBrk="1" fontAlgn="auto" latinLnBrk="0" hangingPunct="1">
                        <a:lnSpc>
                          <a:spcPct val="100000"/>
                        </a:lnSpc>
                        <a:spcBef>
                          <a:spcPts val="1200"/>
                        </a:spcBef>
                        <a:spcAft>
                          <a:spcPts val="0"/>
                        </a:spcAft>
                        <a:buFontTx/>
                        <a:buNone/>
                      </a:pPr>
                      <a:endParaRPr lang="en-US" sz="900" dirty="0"/>
                    </a:p>
                    <a:p>
                      <a:pPr marL="0" marR="0" lvl="0" indent="0" algn="l" rtl="0" eaLnBrk="1" fontAlgn="auto" latinLnBrk="0" hangingPunct="1">
                        <a:lnSpc>
                          <a:spcPct val="100000"/>
                        </a:lnSpc>
                        <a:spcBef>
                          <a:spcPts val="0"/>
                        </a:spcBef>
                        <a:spcAft>
                          <a:spcPts val="0"/>
                        </a:spcAft>
                        <a:buFontTx/>
                        <a:buNone/>
                      </a:pPr>
                      <a:r>
                        <a:rPr lang="en-US" sz="3200" dirty="0"/>
                        <a:t>Mobile Phone-based Community Rapid Assessment on COVID-19: </a:t>
                      </a:r>
                    </a:p>
                    <a:p>
                      <a:pPr marL="0" marR="0" lvl="0" indent="0" algn="l" rtl="0" eaLnBrk="1" fontAlgn="auto" latinLnBrk="0" hangingPunct="1">
                        <a:lnSpc>
                          <a:spcPct val="100000"/>
                        </a:lnSpc>
                        <a:spcBef>
                          <a:spcPts val="600"/>
                        </a:spcBef>
                        <a:spcAft>
                          <a:spcPts val="0"/>
                        </a:spcAft>
                        <a:buFontTx/>
                        <a:buNone/>
                      </a:pPr>
                      <a:r>
                        <a:rPr lang="en-US" sz="2100" b="0" i="0" dirty="0">
                          <a:latin typeface="+mn-lt"/>
                          <a:cs typeface="Arial"/>
                        </a:rPr>
                        <a:t>Early Findings on Behavioral Drivers, Community Coping Mechanisms and Communication Channels in Kenya​</a:t>
                      </a:r>
                      <a:endParaRPr lang="en-US" sz="2100" b="0" i="0" dirty="0">
                        <a:latin typeface="Arial"/>
                        <a:cs typeface="Arial"/>
                      </a:endParaRP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20116532"/>
                  </a:ext>
                </a:extLst>
              </a:tr>
              <a:tr h="42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153049"/>
                  </a:ext>
                </a:extLst>
              </a:tr>
              <a:tr h="2470227">
                <a:tc>
                  <a:txBody>
                    <a:bodyPr/>
                    <a:lstStyle/>
                    <a:p>
                      <a:pPr marL="0" marR="0" lvl="0" indent="0" algn="l" rtl="0" eaLnBrk="1" fontAlgn="auto" latinLnBrk="0" hangingPunct="1">
                        <a:lnSpc>
                          <a:spcPct val="100000"/>
                        </a:lnSpc>
                        <a:spcBef>
                          <a:spcPts val="600"/>
                        </a:spcBef>
                        <a:spcAft>
                          <a:spcPts val="0"/>
                        </a:spcAft>
                        <a:buFontTx/>
                        <a:buNone/>
                      </a:pPr>
                      <a:r>
                        <a:rPr lang="en-US" sz="1800" dirty="0"/>
                        <a:t>UNICEF HQ: Evaluation Office &amp; C4D Division </a:t>
                      </a:r>
                    </a:p>
                    <a:p>
                      <a:pPr marL="0" marR="0" lvl="0" indent="0" algn="l" rtl="0" eaLnBrk="1" fontAlgn="auto" latinLnBrk="0" hangingPunct="1">
                        <a:lnSpc>
                          <a:spcPct val="100000"/>
                        </a:lnSpc>
                        <a:spcBef>
                          <a:spcPts val="600"/>
                        </a:spcBef>
                        <a:spcAft>
                          <a:spcPts val="0"/>
                        </a:spcAft>
                        <a:buFontTx/>
                        <a:buNone/>
                      </a:pPr>
                      <a:r>
                        <a:rPr lang="en-US" sz="1800" dirty="0"/>
                        <a:t>UNICEF ESARO: Evaluation &amp; C4D sections </a:t>
                      </a:r>
                    </a:p>
                    <a:p>
                      <a:pPr marL="0" marR="0" lvl="0" indent="0" algn="l" rtl="0" eaLnBrk="1" fontAlgn="auto" latinLnBrk="0" hangingPunct="1">
                        <a:lnSpc>
                          <a:spcPct val="100000"/>
                        </a:lnSpc>
                        <a:spcBef>
                          <a:spcPts val="600"/>
                        </a:spcBef>
                        <a:spcAft>
                          <a:spcPts val="0"/>
                        </a:spcAft>
                        <a:buFontTx/>
                        <a:buNone/>
                      </a:pPr>
                      <a:r>
                        <a:rPr lang="en-US" sz="1800" dirty="0"/>
                        <a:t>UNICEF Kenya Country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rtl="0" eaLnBrk="1" fontAlgn="auto" latinLnBrk="0" hangingPunct="1">
                        <a:lnSpc>
                          <a:spcPct val="100000"/>
                        </a:lnSpc>
                        <a:spcBef>
                          <a:spcPts val="0"/>
                        </a:spcBef>
                        <a:spcAft>
                          <a:spcPts val="0"/>
                        </a:spcAft>
                        <a:buFontTx/>
                        <a:buNone/>
                      </a:pPr>
                      <a:r>
                        <a:rPr lang="en-US" dirty="0"/>
                        <a:t>October 8, 2020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481144"/>
                  </a:ext>
                </a:extLst>
              </a:tr>
            </a:tbl>
          </a:graphicData>
        </a:graphic>
      </p:graphicFrame>
    </p:spTree>
    <p:extLst>
      <p:ext uri="{BB962C8B-B14F-4D97-AF65-F5344CB8AC3E}">
        <p14:creationId xmlns:p14="http://schemas.microsoft.com/office/powerpoint/2010/main" val="418513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766" y="233165"/>
            <a:ext cx="1070313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8.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DEMOGRAPHICS</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692329426"/>
              </p:ext>
            </p:extLst>
          </p:nvPr>
        </p:nvGraphicFramePr>
        <p:xfrm>
          <a:off x="94256" y="6372148"/>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10</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Footer Placeholder 1">
            <a:extLst>
              <a:ext uri="{FF2B5EF4-FFF2-40B4-BE49-F238E27FC236}">
                <a16:creationId xmlns:a16="http://schemas.microsoft.com/office/drawing/2014/main" id="{173992EC-93B8-45D4-B02C-1E8C145D628C}"/>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E2675AF3-D75B-4E76-803F-F023BBCF4404}"/>
              </a:ext>
            </a:extLst>
          </p:cNvPr>
          <p:cNvSpPr>
            <a:spLocks noGrp="1"/>
          </p:cNvSpPr>
          <p:nvPr>
            <p:ph type="sldNum" sz="quarter" idx="12"/>
          </p:nvPr>
        </p:nvSpPr>
        <p:spPr/>
        <p:txBody>
          <a:bodyPr/>
          <a:lstStyle/>
          <a:p>
            <a:fld id="{969B71CF-2512-DC4F-80BD-DF39A63C0657}" type="slidenum">
              <a:rPr lang="en-US" smtClean="0"/>
              <a:t>10</a:t>
            </a:fld>
            <a:endParaRPr lang="en-US"/>
          </a:p>
        </p:txBody>
      </p:sp>
      <p:pic>
        <p:nvPicPr>
          <p:cNvPr id="7" name="Picture 6" descr="CRA---Kenya-1st-Round_files/figure-pptx/unnamed-chunk-2-1.png">
            <a:extLst>
              <a:ext uri="{FF2B5EF4-FFF2-40B4-BE49-F238E27FC236}">
                <a16:creationId xmlns:a16="http://schemas.microsoft.com/office/drawing/2014/main" id="{9B0218D7-B13D-4FE6-A4BF-B8A8C450C59C}"/>
              </a:ext>
            </a:extLst>
          </p:cNvPr>
          <p:cNvPicPr>
            <a:picLocks noGrp="1" noChangeAspect="1"/>
          </p:cNvPicPr>
          <p:nvPr/>
        </p:nvPicPr>
        <p:blipFill>
          <a:blip r:embed="rId3"/>
          <a:stretch>
            <a:fillRect/>
          </a:stretch>
        </p:blipFill>
        <p:spPr bwMode="auto">
          <a:xfrm>
            <a:off x="63500" y="1168400"/>
            <a:ext cx="6032500" cy="4521200"/>
          </a:xfrm>
          <a:prstGeom prst="rect">
            <a:avLst/>
          </a:prstGeom>
          <a:noFill/>
          <a:ln w="9525">
            <a:noFill/>
            <a:headEnd/>
            <a:tailEnd/>
          </a:ln>
        </p:spPr>
      </p:pic>
      <p:pic>
        <p:nvPicPr>
          <p:cNvPr id="9" name="Picture 1" descr="CRA---Kenya-1st-Round_files/figure-pptx/unnamed-chunk-4-1.png">
            <a:extLst>
              <a:ext uri="{FF2B5EF4-FFF2-40B4-BE49-F238E27FC236}">
                <a16:creationId xmlns:a16="http://schemas.microsoft.com/office/drawing/2014/main" id="{ADC13FEE-E036-40B2-B69B-461291523E56}"/>
              </a:ext>
            </a:extLst>
          </p:cNvPr>
          <p:cNvPicPr>
            <a:picLocks noGrp="1" noChangeAspect="1"/>
          </p:cNvPicPr>
          <p:nvPr/>
        </p:nvPicPr>
        <p:blipFill>
          <a:blip r:embed="rId4"/>
          <a:stretch>
            <a:fillRect/>
          </a:stretch>
        </p:blipFill>
        <p:spPr bwMode="auto">
          <a:xfrm>
            <a:off x="5708334" y="1168400"/>
            <a:ext cx="6032500" cy="4521200"/>
          </a:xfrm>
          <a:prstGeom prst="rect">
            <a:avLst/>
          </a:prstGeom>
          <a:noFill/>
          <a:ln w="9525">
            <a:noFill/>
            <a:headEnd/>
            <a:tailEnd/>
          </a:ln>
        </p:spPr>
      </p:pic>
    </p:spTree>
    <p:extLst>
      <p:ext uri="{BB962C8B-B14F-4D97-AF65-F5344CB8AC3E}">
        <p14:creationId xmlns:p14="http://schemas.microsoft.com/office/powerpoint/2010/main" val="4755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766" y="233165"/>
            <a:ext cx="10703136"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8.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DEMOGRAPHICS</a:t>
            </a: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nvGraphicFramePr>
        <p:xfrm>
          <a:off x="94256" y="6372148"/>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11</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Footer Placeholder 1">
            <a:extLst>
              <a:ext uri="{FF2B5EF4-FFF2-40B4-BE49-F238E27FC236}">
                <a16:creationId xmlns:a16="http://schemas.microsoft.com/office/drawing/2014/main" id="{173992EC-93B8-45D4-B02C-1E8C145D628C}"/>
              </a:ext>
            </a:extLst>
          </p:cNvPr>
          <p:cNvSpPr>
            <a:spLocks noGrp="1"/>
          </p:cNvSpPr>
          <p:nvPr>
            <p:ph type="ftr" sz="quarter" idx="11"/>
          </p:nvPr>
        </p:nvSpPr>
        <p:spPr/>
        <p:txBody>
          <a:bodyPr/>
          <a:lstStyle/>
          <a:p>
            <a:r>
              <a:rPr lang="en-US" dirty="0"/>
              <a:t>Community Rapid Assessment on COVID: 3 Countries in ESAR</a:t>
            </a:r>
          </a:p>
        </p:txBody>
      </p:sp>
      <p:sp>
        <p:nvSpPr>
          <p:cNvPr id="5" name="Slide Number Placeholder 4">
            <a:extLst>
              <a:ext uri="{FF2B5EF4-FFF2-40B4-BE49-F238E27FC236}">
                <a16:creationId xmlns:a16="http://schemas.microsoft.com/office/drawing/2014/main" id="{E2675AF3-D75B-4E76-803F-F023BBCF4404}"/>
              </a:ext>
            </a:extLst>
          </p:cNvPr>
          <p:cNvSpPr>
            <a:spLocks noGrp="1"/>
          </p:cNvSpPr>
          <p:nvPr>
            <p:ph type="sldNum" sz="quarter" idx="12"/>
          </p:nvPr>
        </p:nvSpPr>
        <p:spPr/>
        <p:txBody>
          <a:bodyPr/>
          <a:lstStyle/>
          <a:p>
            <a:fld id="{969B71CF-2512-DC4F-80BD-DF39A63C0657}" type="slidenum">
              <a:rPr lang="en-US" smtClean="0"/>
              <a:t>11</a:t>
            </a:fld>
            <a:endParaRPr lang="en-US"/>
          </a:p>
        </p:txBody>
      </p:sp>
      <p:pic>
        <p:nvPicPr>
          <p:cNvPr id="6" name="Picture 1" descr="CRA---Kenya-1st-Round_files/figure-pptx/unnamed-chunk-6-1.png">
            <a:extLst>
              <a:ext uri="{FF2B5EF4-FFF2-40B4-BE49-F238E27FC236}">
                <a16:creationId xmlns:a16="http://schemas.microsoft.com/office/drawing/2014/main" id="{3A2047C4-8A19-4450-B553-3756FD8C359A}"/>
              </a:ext>
            </a:extLst>
          </p:cNvPr>
          <p:cNvPicPr>
            <a:picLocks noGrp="1" noChangeAspect="1"/>
          </p:cNvPicPr>
          <p:nvPr/>
        </p:nvPicPr>
        <p:blipFill rotWithShape="1">
          <a:blip r:embed="rId3"/>
          <a:srcRect l="1173" t="1028" b="1894"/>
          <a:stretch/>
        </p:blipFill>
        <p:spPr bwMode="auto">
          <a:xfrm>
            <a:off x="207837" y="1515930"/>
            <a:ext cx="5500497" cy="4049544"/>
          </a:xfrm>
          <a:prstGeom prst="rect">
            <a:avLst/>
          </a:prstGeom>
          <a:noFill/>
          <a:ln w="9525">
            <a:noFill/>
            <a:headEnd/>
            <a:tailEnd/>
          </a:ln>
        </p:spPr>
      </p:pic>
      <p:pic>
        <p:nvPicPr>
          <p:cNvPr id="14" name="Picture 1" descr="CRA---Kenya-1st-Round_files/figure-pptx/unnamed-chunk-10-1.png">
            <a:extLst>
              <a:ext uri="{FF2B5EF4-FFF2-40B4-BE49-F238E27FC236}">
                <a16:creationId xmlns:a16="http://schemas.microsoft.com/office/drawing/2014/main" id="{7630C433-7DB5-4438-AAFD-F0B7F58DDDA8}"/>
              </a:ext>
            </a:extLst>
          </p:cNvPr>
          <p:cNvPicPr>
            <a:picLocks noGrp="1" noChangeAspect="1"/>
          </p:cNvPicPr>
          <p:nvPr/>
        </p:nvPicPr>
        <p:blipFill rotWithShape="1">
          <a:blip r:embed="rId4"/>
          <a:srcRect l="740" t="868" b="898"/>
          <a:stretch/>
        </p:blipFill>
        <p:spPr bwMode="auto">
          <a:xfrm>
            <a:off x="5826035" y="1254368"/>
            <a:ext cx="5863688" cy="4349264"/>
          </a:xfrm>
          <a:prstGeom prst="rect">
            <a:avLst/>
          </a:prstGeom>
          <a:noFill/>
          <a:ln w="9525">
            <a:noFill/>
            <a:headEnd/>
            <a:tailEnd/>
          </a:ln>
        </p:spPr>
      </p:pic>
    </p:spTree>
    <p:extLst>
      <p:ext uri="{BB962C8B-B14F-4D97-AF65-F5344CB8AC3E}">
        <p14:creationId xmlns:p14="http://schemas.microsoft.com/office/powerpoint/2010/main" val="12474390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cs typeface="Arial"/>
                <a:sym typeface="Montserrat-Regular"/>
              </a:rPr>
              <a:t>What are the main concerns and risk perception communities have during COVID-19?</a:t>
            </a:r>
            <a:endParaRPr lang="en-US" sz="2800"/>
          </a:p>
        </p:txBody>
      </p:sp>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fld id="{969B71CF-2512-DC4F-80BD-DF39A63C0657}" type="slidenum">
              <a:rPr lang="en-US" smtClean="0"/>
              <a:t>12</a:t>
            </a:fld>
            <a:endParaRPr lang="en-US"/>
          </a:p>
        </p:txBody>
      </p:sp>
      <p:graphicFrame>
        <p:nvGraphicFramePr>
          <p:cNvPr id="18" name="Table 17">
            <a:extLst>
              <a:ext uri="{FF2B5EF4-FFF2-40B4-BE49-F238E27FC236}">
                <a16:creationId xmlns:a16="http://schemas.microsoft.com/office/drawing/2014/main" id="{EFE92625-6D24-4890-A59F-34E88F7D629E}"/>
              </a:ext>
            </a:extLst>
          </p:cNvPr>
          <p:cNvGraphicFramePr>
            <a:graphicFrameLocks noGrp="1"/>
          </p:cNvGraphicFramePr>
          <p:nvPr>
            <p:extLst>
              <p:ext uri="{D42A27DB-BD31-4B8C-83A1-F6EECF244321}">
                <p14:modId xmlns:p14="http://schemas.microsoft.com/office/powerpoint/2010/main" val="1493662675"/>
              </p:ext>
            </p:extLst>
          </p:nvPr>
        </p:nvGraphicFramePr>
        <p:xfrm>
          <a:off x="1890" y="6518000"/>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12</a:t>
                      </a:fld>
                      <a:r>
                        <a:rPr lang="en-US" sz="1050" b="0">
                          <a:solidFill>
                            <a:schemeClr val="bg1"/>
                          </a:solidFill>
                        </a:rPr>
                        <a:t>  </a:t>
                      </a:r>
                      <a:r>
                        <a:rPr lang="en-US" sz="1050" b="0" i="0" kern="1200">
                          <a:solidFill>
                            <a:schemeClr val="bg2"/>
                          </a:solidFill>
                          <a:effectLst/>
                          <a:latin typeface="+mn-lt"/>
                          <a:ea typeface="+mn-ea"/>
                          <a:cs typeface="+mn-cs"/>
                        </a:rPr>
                        <a:t>| </a:t>
                      </a:r>
                      <a:r>
                        <a:rPr lang="en-US" sz="1050" b="0" i="0" u="none" strike="noStrike" noProof="0">
                          <a:solidFill>
                            <a:schemeClr val="bg1"/>
                          </a:solidFill>
                          <a:latin typeface="Arial"/>
                        </a:rPr>
                        <a:t> Community Rapid Assessment on COVID: 3 Countries in ESAR</a:t>
                      </a:r>
                      <a:endParaRPr lang="en-US" sz="1050" b="0" i="0" u="none" strike="noStrike" noProof="0">
                        <a:latin typeface="Arial"/>
                      </a:endParaRPr>
                    </a:p>
                    <a:p>
                      <a:pPr marL="0" marR="0" lvl="0" indent="0" algn="l" defTabSz="914400">
                        <a:lnSpc>
                          <a:spcPct val="150000"/>
                        </a:lnSpc>
                        <a:spcBef>
                          <a:spcPts val="0"/>
                        </a:spcBef>
                        <a:spcAft>
                          <a:spcPts val="0"/>
                        </a:spcAft>
                        <a:buClrTx/>
                        <a:buSzTx/>
                        <a:buFontTx/>
                        <a:buNone/>
                        <a:tabLst/>
                        <a:defRPr/>
                      </a:pP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13" name="Picture 12">
            <a:extLst>
              <a:ext uri="{FF2B5EF4-FFF2-40B4-BE49-F238E27FC236}">
                <a16:creationId xmlns:a16="http://schemas.microsoft.com/office/drawing/2014/main" id="{3753A99F-77CB-48F1-B6C7-3D50F1F0D6B8}"/>
              </a:ext>
            </a:extLst>
          </p:cNvPr>
          <p:cNvPicPr>
            <a:picLocks noChangeAspect="1"/>
          </p:cNvPicPr>
          <p:nvPr/>
        </p:nvPicPr>
        <p:blipFill>
          <a:blip r:embed="rId3"/>
          <a:stretch>
            <a:fillRect/>
          </a:stretch>
        </p:blipFill>
        <p:spPr>
          <a:xfrm>
            <a:off x="2743805" y="1473553"/>
            <a:ext cx="6704390" cy="3910894"/>
          </a:xfrm>
          <a:prstGeom prst="rect">
            <a:avLst/>
          </a:prstGeom>
        </p:spPr>
      </p:pic>
    </p:spTree>
    <p:extLst>
      <p:ext uri="{BB962C8B-B14F-4D97-AF65-F5344CB8AC3E}">
        <p14:creationId xmlns:p14="http://schemas.microsoft.com/office/powerpoint/2010/main" val="3336456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156700" y="195195"/>
            <a:ext cx="12076773" cy="152795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lvl="1">
              <a:lnSpc>
                <a:spcPts val="4120"/>
              </a:lnSpc>
              <a:defRPr sz="1800"/>
            </a:pPr>
            <a:r>
              <a:rPr lang="en-US" sz="2800" b="1" spc="-10" dirty="0">
                <a:solidFill>
                  <a:srgbClr val="00AEEF"/>
                </a:solidFill>
                <a:latin typeface="Arial"/>
                <a:ea typeface="Arial" charset="0"/>
                <a:cs typeface="Arial"/>
                <a:sym typeface="Montserrat-Regular"/>
              </a:rPr>
              <a:t>What are communities doing to protect themselves and what are the main barriers for practicing such protective behaviors against COVID-19</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a:t>
            </a:r>
            <a:r>
              <a:rPr lang="en-US" sz="2800" b="1" spc="-10" dirty="0">
                <a:solidFill>
                  <a:srgbClr val="00AEEF"/>
                </a:solidFill>
                <a:latin typeface="Arial"/>
                <a:ea typeface="Arial" charset="0"/>
                <a:cs typeface="Arial"/>
                <a:sym typeface="Montserrat-Regular"/>
              </a:rPr>
              <a:t> </a:t>
            </a:r>
            <a:endParaRPr lang="en-US" sz="2800" dirty="0"/>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3292553903"/>
              </p:ext>
            </p:extLst>
          </p:nvPr>
        </p:nvGraphicFramePr>
        <p:xfrm>
          <a:off x="33185" y="6380967"/>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13</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p>
                      <a:pPr marL="0" marR="0" lvl="0" indent="0" algn="l">
                        <a:lnSpc>
                          <a:spcPct val="150000"/>
                        </a:lnSpc>
                        <a:spcBef>
                          <a:spcPts val="0"/>
                        </a:spcBef>
                        <a:spcAft>
                          <a:spcPts val="0"/>
                        </a:spcAft>
                        <a:buFontTx/>
                        <a:buNone/>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5" name="Picture 1" descr="CRA---Kenya-1st-Round_files/figure-pptx/unnamed-chunk-22-1.png">
            <a:extLst>
              <a:ext uri="{FF2B5EF4-FFF2-40B4-BE49-F238E27FC236}">
                <a16:creationId xmlns:a16="http://schemas.microsoft.com/office/drawing/2014/main" id="{86CF16BC-A76B-48D7-A31E-77432F2CF642}"/>
              </a:ext>
            </a:extLst>
          </p:cNvPr>
          <p:cNvPicPr>
            <a:picLocks noGrp="1" noChangeAspect="1"/>
          </p:cNvPicPr>
          <p:nvPr/>
        </p:nvPicPr>
        <p:blipFill>
          <a:blip r:embed="rId3"/>
          <a:stretch>
            <a:fillRect/>
          </a:stretch>
        </p:blipFill>
        <p:spPr bwMode="auto">
          <a:xfrm>
            <a:off x="5344118" y="1549013"/>
            <a:ext cx="6760424" cy="4979316"/>
          </a:xfrm>
          <a:prstGeom prst="rect">
            <a:avLst/>
          </a:prstGeom>
          <a:noFill/>
          <a:ln w="9525">
            <a:noFill/>
            <a:headEnd/>
            <a:tailEnd/>
          </a:ln>
        </p:spPr>
      </p:pic>
      <p:pic>
        <p:nvPicPr>
          <p:cNvPr id="3" name="Picture 2">
            <a:extLst>
              <a:ext uri="{FF2B5EF4-FFF2-40B4-BE49-F238E27FC236}">
                <a16:creationId xmlns:a16="http://schemas.microsoft.com/office/drawing/2014/main" id="{96A987ED-4B3C-46C6-A58C-15A51C1D3743}"/>
              </a:ext>
            </a:extLst>
          </p:cNvPr>
          <p:cNvPicPr>
            <a:picLocks noChangeAspect="1"/>
          </p:cNvPicPr>
          <p:nvPr/>
        </p:nvPicPr>
        <p:blipFill>
          <a:blip r:embed="rId4"/>
          <a:stretch>
            <a:fillRect/>
          </a:stretch>
        </p:blipFill>
        <p:spPr>
          <a:xfrm>
            <a:off x="47171" y="2422832"/>
            <a:ext cx="5561066" cy="3209224"/>
          </a:xfrm>
          <a:prstGeom prst="rect">
            <a:avLst/>
          </a:prstGeom>
        </p:spPr>
      </p:pic>
      <p:sp>
        <p:nvSpPr>
          <p:cNvPr id="2" name="Footer Placeholder 1">
            <a:extLst>
              <a:ext uri="{FF2B5EF4-FFF2-40B4-BE49-F238E27FC236}">
                <a16:creationId xmlns:a16="http://schemas.microsoft.com/office/drawing/2014/main" id="{69902C8B-BDAD-433A-903F-C322FC4AFE8C}"/>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C2FEDA9B-7B0E-4FFB-818C-C831DDCF86F2}"/>
              </a:ext>
            </a:extLst>
          </p:cNvPr>
          <p:cNvSpPr>
            <a:spLocks noGrp="1"/>
          </p:cNvSpPr>
          <p:nvPr>
            <p:ph type="sldNum" sz="quarter" idx="12"/>
          </p:nvPr>
        </p:nvSpPr>
        <p:spPr/>
        <p:txBody>
          <a:bodyPr/>
          <a:lstStyle/>
          <a:p>
            <a:fld id="{969B71CF-2512-DC4F-80BD-DF39A63C0657}" type="slidenum">
              <a:rPr lang="en-US" smtClean="0"/>
              <a:t>13</a:t>
            </a:fld>
            <a:endParaRPr lang="en-US"/>
          </a:p>
        </p:txBody>
      </p:sp>
    </p:spTree>
    <p:extLst>
      <p:ext uri="{BB962C8B-B14F-4D97-AF65-F5344CB8AC3E}">
        <p14:creationId xmlns:p14="http://schemas.microsoft.com/office/powerpoint/2010/main" val="1007538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516565" y="160015"/>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How</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are communities coping </a:t>
            </a:r>
            <a:r>
              <a:rPr lang="en-US" sz="2800" b="1" spc="-10" dirty="0">
                <a:solidFill>
                  <a:srgbClr val="00AEEF"/>
                </a:solidFill>
                <a:latin typeface="Arial"/>
                <a:ea typeface="Arial" charset="0"/>
                <a:cs typeface="Arial"/>
                <a:sym typeface="Montserrat-Regular"/>
              </a:rPr>
              <a:t>with school closures in rural vs urban settings?</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charset="0"/>
              <a:sym typeface="Montserrat-Regular"/>
            </a:endParaRPr>
          </a:p>
        </p:txBody>
      </p:sp>
      <p:pic>
        <p:nvPicPr>
          <p:cNvPr id="6" name="Picture 5">
            <a:extLst>
              <a:ext uri="{FF2B5EF4-FFF2-40B4-BE49-F238E27FC236}">
                <a16:creationId xmlns:a16="http://schemas.microsoft.com/office/drawing/2014/main" id="{EFDBDBEC-147A-4DD2-9079-6AB4C4B00C42}"/>
              </a:ext>
            </a:extLst>
          </p:cNvPr>
          <p:cNvPicPr>
            <a:picLocks noChangeAspect="1"/>
          </p:cNvPicPr>
          <p:nvPr/>
        </p:nvPicPr>
        <p:blipFill>
          <a:blip r:embed="rId3"/>
          <a:stretch>
            <a:fillRect/>
          </a:stretch>
        </p:blipFill>
        <p:spPr>
          <a:xfrm>
            <a:off x="0" y="2329326"/>
            <a:ext cx="6202143" cy="2679035"/>
          </a:xfrm>
          <a:prstGeom prst="rect">
            <a:avLst/>
          </a:prstGeom>
        </p:spPr>
      </p:pic>
      <p:pic>
        <p:nvPicPr>
          <p:cNvPr id="9" name="Picture 8">
            <a:extLst>
              <a:ext uri="{FF2B5EF4-FFF2-40B4-BE49-F238E27FC236}">
                <a16:creationId xmlns:a16="http://schemas.microsoft.com/office/drawing/2014/main" id="{70DFD0FE-9B8A-4E2A-AE40-1FF8C69F557B}"/>
              </a:ext>
            </a:extLst>
          </p:cNvPr>
          <p:cNvPicPr>
            <a:picLocks noChangeAspect="1"/>
          </p:cNvPicPr>
          <p:nvPr/>
        </p:nvPicPr>
        <p:blipFill>
          <a:blip r:embed="rId4"/>
          <a:stretch>
            <a:fillRect/>
          </a:stretch>
        </p:blipFill>
        <p:spPr>
          <a:xfrm>
            <a:off x="6345896" y="2166017"/>
            <a:ext cx="5641453" cy="3005651"/>
          </a:xfrm>
          <a:prstGeom prst="rect">
            <a:avLst/>
          </a:prstGeom>
        </p:spPr>
      </p:pic>
      <p:sp>
        <p:nvSpPr>
          <p:cNvPr id="5" name="Slide Number Placeholder 4">
            <a:extLst>
              <a:ext uri="{FF2B5EF4-FFF2-40B4-BE49-F238E27FC236}">
                <a16:creationId xmlns:a16="http://schemas.microsoft.com/office/drawing/2014/main" id="{3E3FF112-0349-4197-9660-C385BD21BC4E}"/>
              </a:ext>
            </a:extLst>
          </p:cNvPr>
          <p:cNvSpPr>
            <a:spLocks noGrp="1"/>
          </p:cNvSpPr>
          <p:nvPr>
            <p:ph type="sldNum" sz="quarter" idx="12"/>
          </p:nvPr>
        </p:nvSpPr>
        <p:spPr/>
        <p:txBody>
          <a:bodyPr/>
          <a:lstStyle/>
          <a:p>
            <a:fld id="{969B71CF-2512-DC4F-80BD-DF39A63C0657}" type="slidenum">
              <a:rPr lang="en-US" smtClean="0"/>
              <a:t>14</a:t>
            </a:fld>
            <a:endParaRPr lang="en-US"/>
          </a:p>
        </p:txBody>
      </p:sp>
      <p:sp>
        <p:nvSpPr>
          <p:cNvPr id="14" name="Footer Placeholder 8">
            <a:extLst>
              <a:ext uri="{FF2B5EF4-FFF2-40B4-BE49-F238E27FC236}">
                <a16:creationId xmlns:a16="http://schemas.microsoft.com/office/drawing/2014/main" id="{462C1E6F-E2EF-4618-BF96-448C871406AB}"/>
              </a:ext>
            </a:extLst>
          </p:cNvPr>
          <p:cNvSpPr txBox="1">
            <a:spLocks/>
          </p:cNvSpPr>
          <p:nvPr/>
        </p:nvSpPr>
        <p:spPr>
          <a:xfrm>
            <a:off x="142442" y="6395027"/>
            <a:ext cx="45955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283BD8-4331-4442-8D7F-5AA08B22643F}" type="slidenum">
              <a:rPr lang="en-US" sz="1050">
                <a:solidFill>
                  <a:schemeClr val="bg1"/>
                </a:solidFill>
              </a:rPr>
              <a:pPr/>
              <a:t>14</a:t>
            </a:fld>
            <a:r>
              <a:rPr lang="en-US" sz="1050">
                <a:solidFill>
                  <a:schemeClr val="bg1"/>
                </a:solidFill>
              </a:rPr>
              <a:t> </a:t>
            </a:r>
            <a:r>
              <a:rPr lang="en-US" sz="1050">
                <a:solidFill>
                  <a:schemeClr val="bg2"/>
                </a:solidFill>
              </a:rPr>
              <a:t> | </a:t>
            </a:r>
            <a:r>
              <a:rPr lang="en-US" sz="1050">
                <a:solidFill>
                  <a:schemeClr val="bg1"/>
                </a:solidFill>
              </a:rPr>
              <a:t>Community Rapid Assessment on COVID: 3 Countries in ESAR</a:t>
            </a:r>
          </a:p>
        </p:txBody>
      </p:sp>
    </p:spTree>
    <p:extLst>
      <p:ext uri="{BB962C8B-B14F-4D97-AF65-F5344CB8AC3E}">
        <p14:creationId xmlns:p14="http://schemas.microsoft.com/office/powerpoint/2010/main" val="1394852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83400" y="18522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To what extent are communities accessing</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essential services during COVID-19?</a:t>
            </a:r>
          </a:p>
        </p:txBody>
      </p:sp>
      <p:pic>
        <p:nvPicPr>
          <p:cNvPr id="3" name="Picture 2">
            <a:extLst>
              <a:ext uri="{FF2B5EF4-FFF2-40B4-BE49-F238E27FC236}">
                <a16:creationId xmlns:a16="http://schemas.microsoft.com/office/drawing/2014/main" id="{FB3538F7-01CB-42E2-B57B-831C96E0077E}"/>
              </a:ext>
            </a:extLst>
          </p:cNvPr>
          <p:cNvPicPr>
            <a:picLocks noChangeAspect="1"/>
          </p:cNvPicPr>
          <p:nvPr/>
        </p:nvPicPr>
        <p:blipFill>
          <a:blip r:embed="rId3"/>
          <a:stretch>
            <a:fillRect/>
          </a:stretch>
        </p:blipFill>
        <p:spPr>
          <a:xfrm>
            <a:off x="0" y="1760951"/>
            <a:ext cx="6460959" cy="3325436"/>
          </a:xfrm>
          <a:prstGeom prst="rect">
            <a:avLst/>
          </a:prstGeom>
        </p:spPr>
      </p:pic>
      <p:sp>
        <p:nvSpPr>
          <p:cNvPr id="5" name="Slide Number Placeholder 4">
            <a:extLst>
              <a:ext uri="{FF2B5EF4-FFF2-40B4-BE49-F238E27FC236}">
                <a16:creationId xmlns:a16="http://schemas.microsoft.com/office/drawing/2014/main" id="{B4988D63-6536-4767-BAB9-ACF29A4C0936}"/>
              </a:ext>
            </a:extLst>
          </p:cNvPr>
          <p:cNvSpPr>
            <a:spLocks noGrp="1"/>
          </p:cNvSpPr>
          <p:nvPr>
            <p:ph type="sldNum" sz="quarter" idx="12"/>
          </p:nvPr>
        </p:nvSpPr>
        <p:spPr/>
        <p:txBody>
          <a:bodyPr/>
          <a:lstStyle/>
          <a:p>
            <a:fld id="{969B71CF-2512-DC4F-80BD-DF39A63C0657}" type="slidenum">
              <a:rPr lang="en-US" smtClean="0"/>
              <a:t>15</a:t>
            </a:fld>
            <a:endParaRPr lang="en-US"/>
          </a:p>
        </p:txBody>
      </p:sp>
      <p:sp>
        <p:nvSpPr>
          <p:cNvPr id="2" name="Footer Placeholder 8">
            <a:extLst>
              <a:ext uri="{FF2B5EF4-FFF2-40B4-BE49-F238E27FC236}">
                <a16:creationId xmlns:a16="http://schemas.microsoft.com/office/drawing/2014/main" id="{D51D1540-BA09-4EAC-9F3F-64161B5703C3}"/>
              </a:ext>
            </a:extLst>
          </p:cNvPr>
          <p:cNvSpPr txBox="1">
            <a:spLocks/>
          </p:cNvSpPr>
          <p:nvPr/>
        </p:nvSpPr>
        <p:spPr>
          <a:xfrm>
            <a:off x="142442" y="6395027"/>
            <a:ext cx="45955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283BD8-4331-4442-8D7F-5AA08B22643F}" type="slidenum">
              <a:rPr lang="en-US" sz="1050">
                <a:solidFill>
                  <a:schemeClr val="bg1"/>
                </a:solidFill>
              </a:rPr>
              <a:pPr/>
              <a:t>15</a:t>
            </a:fld>
            <a:r>
              <a:rPr lang="en-US" sz="1050" dirty="0">
                <a:solidFill>
                  <a:schemeClr val="bg1"/>
                </a:solidFill>
              </a:rPr>
              <a:t> </a:t>
            </a:r>
            <a:r>
              <a:rPr lang="en-US" sz="1050" dirty="0">
                <a:solidFill>
                  <a:schemeClr val="bg2"/>
                </a:solidFill>
              </a:rPr>
              <a:t> | </a:t>
            </a:r>
            <a:r>
              <a:rPr lang="en-US" sz="1050" dirty="0">
                <a:solidFill>
                  <a:schemeClr val="bg1"/>
                </a:solidFill>
              </a:rPr>
              <a:t>Community Rapid Assessment on COVID: 3 Countries in ESAR</a:t>
            </a:r>
          </a:p>
        </p:txBody>
      </p:sp>
      <p:pic>
        <p:nvPicPr>
          <p:cNvPr id="6" name="Picture 1" descr="CRA---Kenya-1st-Round_files/figure-pptx/unnamed-chunk-63-1.png">
            <a:extLst>
              <a:ext uri="{FF2B5EF4-FFF2-40B4-BE49-F238E27FC236}">
                <a16:creationId xmlns:a16="http://schemas.microsoft.com/office/drawing/2014/main" id="{CCC69C2F-4B04-41CD-B10F-60D6E5676E24}"/>
              </a:ext>
            </a:extLst>
          </p:cNvPr>
          <p:cNvPicPr>
            <a:picLocks noGrp="1" noChangeAspect="1"/>
          </p:cNvPicPr>
          <p:nvPr/>
        </p:nvPicPr>
        <p:blipFill>
          <a:blip r:embed="rId4"/>
          <a:stretch>
            <a:fillRect/>
          </a:stretch>
        </p:blipFill>
        <p:spPr bwMode="auto">
          <a:xfrm>
            <a:off x="6639700" y="1163069"/>
            <a:ext cx="5168900" cy="4521200"/>
          </a:xfrm>
          <a:prstGeom prst="rect">
            <a:avLst/>
          </a:prstGeom>
          <a:noFill/>
          <a:ln w="9525">
            <a:noFill/>
            <a:headEnd/>
            <a:tailEnd/>
          </a:ln>
        </p:spPr>
      </p:pic>
    </p:spTree>
    <p:extLst>
      <p:ext uri="{BB962C8B-B14F-4D97-AF65-F5344CB8AC3E}">
        <p14:creationId xmlns:p14="http://schemas.microsoft.com/office/powerpoint/2010/main" val="2742738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00616" y="213929"/>
            <a:ext cx="11413848"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Which communities are not accessing</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key essential services during COVID-19</a:t>
            </a:r>
            <a:r>
              <a:rPr lang="en-US" sz="2800" b="1" spc="-10" dirty="0">
                <a:solidFill>
                  <a:srgbClr val="00AEEF"/>
                </a:solidFill>
                <a:latin typeface="Arial"/>
                <a:ea typeface="Arial" charset="0"/>
                <a:cs typeface="Arial"/>
                <a:sym typeface="Montserrat-Regular"/>
              </a:rPr>
              <a:t>?</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3745473557"/>
              </p:ext>
            </p:extLst>
          </p:nvPr>
        </p:nvGraphicFramePr>
        <p:xfrm>
          <a:off x="94256" y="6356350"/>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fld id="{19283BD8-4331-4442-8D7F-5AA08B22643F}" type="slidenum">
                        <a:rPr lang="en-US" sz="1050" b="0" smtClean="0">
                          <a:solidFill>
                            <a:schemeClr val="bg1"/>
                          </a:solidFill>
                        </a:rPr>
                        <a:pPr marL="0" marR="0" lvl="0" indent="0" algn="l" defTabSz="914400" rtl="0" eaLnBrk="1" fontAlgn="auto" latinLnBrk="0" hangingPunct="1">
                          <a:lnSpc>
                            <a:spcPct val="150000"/>
                          </a:lnSpc>
                          <a:spcBef>
                            <a:spcPts val="0"/>
                          </a:spcBef>
                          <a:spcAft>
                            <a:spcPts val="0"/>
                          </a:spcAft>
                          <a:buClrTx/>
                          <a:buSzTx/>
                          <a:buFontTx/>
                          <a:buNone/>
                          <a:tabLst/>
                          <a:defRPr/>
                        </a:pPr>
                        <a:t>16</a:t>
                      </a:fld>
                      <a:r>
                        <a:rPr lang="en-US" sz="1050" b="0">
                          <a:solidFill>
                            <a:schemeClr val="bg1"/>
                          </a:solidFill>
                        </a:rPr>
                        <a:t> </a:t>
                      </a:r>
                      <a:r>
                        <a:rPr lang="en-US" sz="1050" b="0">
                          <a:solidFill>
                            <a:schemeClr val="bg2"/>
                          </a:solidFill>
                        </a:rPr>
                        <a:t> </a:t>
                      </a:r>
                      <a:r>
                        <a:rPr lang="en-US" sz="1050" b="0" i="0" u="none" strike="noStrike" kern="1200" noProof="0">
                          <a:solidFill>
                            <a:schemeClr val="bg1"/>
                          </a:solidFill>
                          <a:effectLst/>
                          <a:latin typeface="+mn-lt"/>
                        </a:rPr>
                        <a:t> Community Rapid Assessment on COVID: 3 Countries in ESAR</a:t>
                      </a: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19" name="Picture 18">
            <a:extLst>
              <a:ext uri="{FF2B5EF4-FFF2-40B4-BE49-F238E27FC236}">
                <a16:creationId xmlns:a16="http://schemas.microsoft.com/office/drawing/2014/main" id="{2B274669-1F15-4B45-9B7E-24C22091E82B}"/>
              </a:ext>
            </a:extLst>
          </p:cNvPr>
          <p:cNvPicPr>
            <a:picLocks noChangeAspect="1"/>
          </p:cNvPicPr>
          <p:nvPr/>
        </p:nvPicPr>
        <p:blipFill>
          <a:blip r:embed="rId3"/>
          <a:stretch>
            <a:fillRect/>
          </a:stretch>
        </p:blipFill>
        <p:spPr>
          <a:xfrm>
            <a:off x="1925811" y="1464066"/>
            <a:ext cx="8363458" cy="4300920"/>
          </a:xfrm>
          <a:prstGeom prst="rect">
            <a:avLst/>
          </a:prstGeom>
        </p:spPr>
      </p:pic>
      <p:sp>
        <p:nvSpPr>
          <p:cNvPr id="2" name="Footer Placeholder 1">
            <a:extLst>
              <a:ext uri="{FF2B5EF4-FFF2-40B4-BE49-F238E27FC236}">
                <a16:creationId xmlns:a16="http://schemas.microsoft.com/office/drawing/2014/main" id="{96DE51B7-6598-4279-A4BB-F281908667EA}"/>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6AE0006D-7743-4E4D-9432-B3B0181DC8BD}"/>
              </a:ext>
            </a:extLst>
          </p:cNvPr>
          <p:cNvSpPr>
            <a:spLocks noGrp="1"/>
          </p:cNvSpPr>
          <p:nvPr>
            <p:ph type="sldNum" sz="quarter" idx="12"/>
          </p:nvPr>
        </p:nvSpPr>
        <p:spPr/>
        <p:txBody>
          <a:bodyPr/>
          <a:lstStyle/>
          <a:p>
            <a:fld id="{969B71CF-2512-DC4F-80BD-DF39A63C0657}" type="slidenum">
              <a:rPr lang="en-US" smtClean="0"/>
              <a:t>16</a:t>
            </a:fld>
            <a:endParaRPr lang="en-US"/>
          </a:p>
        </p:txBody>
      </p:sp>
    </p:spTree>
    <p:extLst>
      <p:ext uri="{BB962C8B-B14F-4D97-AF65-F5344CB8AC3E}">
        <p14:creationId xmlns:p14="http://schemas.microsoft.com/office/powerpoint/2010/main" val="4080023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477067"/>
            <a:ext cx="10703136" cy="9901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400" b="1" spc="-10" dirty="0">
                <a:solidFill>
                  <a:srgbClr val="00AEEF"/>
                </a:solidFill>
                <a:latin typeface="Arial"/>
                <a:ea typeface="Arial" charset="0"/>
                <a:cs typeface="Arial"/>
                <a:sym typeface="Montserrat-Regular"/>
              </a:rPr>
              <a:t>How confident do communities feel about managing COVID-19</a:t>
            </a: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endParaRPr lang="en-US" sz="2400" dirty="0">
              <a:cs typeface="Arial"/>
            </a:endParaRPr>
          </a:p>
          <a:p>
            <a:pPr>
              <a:lnSpc>
                <a:spcPts val="4120"/>
              </a:lnSpc>
              <a:defRPr sz="1800"/>
            </a:pPr>
            <a:endParaRPr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4221438638"/>
              </p:ext>
            </p:extLst>
          </p:nvPr>
        </p:nvGraphicFramePr>
        <p:xfrm>
          <a:off x="142310" y="6270538"/>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fld id="{19283BD8-4331-4442-8D7F-5AA08B22643F}" type="slidenum">
                        <a:rPr lang="en-US" sz="1050" b="0" smtClean="0">
                          <a:solidFill>
                            <a:schemeClr val="bg1"/>
                          </a:solidFill>
                        </a:rPr>
                        <a:pPr marL="0" marR="0" lvl="0" indent="0" algn="l" defTabSz="914400" rtl="0" eaLnBrk="1" fontAlgn="auto" latinLnBrk="0" hangingPunct="1">
                          <a:lnSpc>
                            <a:spcPct val="150000"/>
                          </a:lnSpc>
                          <a:spcBef>
                            <a:spcPts val="0"/>
                          </a:spcBef>
                          <a:spcAft>
                            <a:spcPts val="0"/>
                          </a:spcAft>
                          <a:buClrTx/>
                          <a:buSzTx/>
                          <a:buFontTx/>
                          <a:buNone/>
                          <a:tabLst/>
                          <a:defRPr/>
                        </a:pPr>
                        <a:t>17</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mn-lt"/>
                        </a:rPr>
                        <a:t> Community Rapid Assessment on COVID: 3 Countries in ESAR</a:t>
                      </a: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14" name="Picture 13">
            <a:extLst>
              <a:ext uri="{FF2B5EF4-FFF2-40B4-BE49-F238E27FC236}">
                <a16:creationId xmlns:a16="http://schemas.microsoft.com/office/drawing/2014/main" id="{8848669B-68B6-4234-9B80-1D2731608F64}"/>
              </a:ext>
            </a:extLst>
          </p:cNvPr>
          <p:cNvPicPr>
            <a:picLocks noChangeAspect="1"/>
          </p:cNvPicPr>
          <p:nvPr/>
        </p:nvPicPr>
        <p:blipFill>
          <a:blip r:embed="rId3"/>
          <a:stretch>
            <a:fillRect/>
          </a:stretch>
        </p:blipFill>
        <p:spPr>
          <a:xfrm>
            <a:off x="6096000" y="1795511"/>
            <a:ext cx="5934269" cy="3675093"/>
          </a:xfrm>
          <a:prstGeom prst="rect">
            <a:avLst/>
          </a:prstGeom>
        </p:spPr>
      </p:pic>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fld id="{969B71CF-2512-DC4F-80BD-DF39A63C0657}" type="slidenum">
              <a:rPr lang="en-US" smtClean="0"/>
              <a:t>17</a:t>
            </a:fld>
            <a:endParaRPr lang="en-US"/>
          </a:p>
        </p:txBody>
      </p:sp>
      <p:pic>
        <p:nvPicPr>
          <p:cNvPr id="6" name="Picture 1" descr="CRA---Kenya-1st-Round_files/figure-pptx/unnamed-chunk-41-1.png">
            <a:extLst>
              <a:ext uri="{FF2B5EF4-FFF2-40B4-BE49-F238E27FC236}">
                <a16:creationId xmlns:a16="http://schemas.microsoft.com/office/drawing/2014/main" id="{6C23850A-A0EE-4929-A79C-D430B3E555BF}"/>
              </a:ext>
            </a:extLst>
          </p:cNvPr>
          <p:cNvPicPr>
            <a:picLocks noGrp="1" noChangeAspect="1"/>
          </p:cNvPicPr>
          <p:nvPr/>
        </p:nvPicPr>
        <p:blipFill>
          <a:blip r:embed="rId4"/>
          <a:stretch>
            <a:fillRect/>
          </a:stretch>
        </p:blipFill>
        <p:spPr bwMode="auto">
          <a:xfrm>
            <a:off x="268877" y="1795511"/>
            <a:ext cx="4903565" cy="3675093"/>
          </a:xfrm>
          <a:prstGeom prst="rect">
            <a:avLst/>
          </a:prstGeom>
          <a:noFill/>
          <a:ln w="9525">
            <a:noFill/>
            <a:headEnd/>
            <a:tailEnd/>
          </a:ln>
        </p:spPr>
      </p:pic>
    </p:spTree>
    <p:extLst>
      <p:ext uri="{BB962C8B-B14F-4D97-AF65-F5344CB8AC3E}">
        <p14:creationId xmlns:p14="http://schemas.microsoft.com/office/powerpoint/2010/main" val="2336872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326" y="282928"/>
            <a:ext cx="1137847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To what extent do communities trust their local health care providers and community groups</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2146773190"/>
              </p:ext>
            </p:extLst>
          </p:nvPr>
        </p:nvGraphicFramePr>
        <p:xfrm>
          <a:off x="234006" y="6299396"/>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18</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3" name="Slide Number Placeholder 2">
            <a:extLst>
              <a:ext uri="{FF2B5EF4-FFF2-40B4-BE49-F238E27FC236}">
                <a16:creationId xmlns:a16="http://schemas.microsoft.com/office/drawing/2014/main" id="{D62C39C4-0DEC-47F3-A462-9C3DD4172E37}"/>
              </a:ext>
            </a:extLst>
          </p:cNvPr>
          <p:cNvSpPr>
            <a:spLocks noGrp="1"/>
          </p:cNvSpPr>
          <p:nvPr>
            <p:ph type="sldNum" sz="quarter" idx="12"/>
          </p:nvPr>
        </p:nvSpPr>
        <p:spPr/>
        <p:txBody>
          <a:bodyPr/>
          <a:lstStyle/>
          <a:p>
            <a:fld id="{969B71CF-2512-DC4F-80BD-DF39A63C0657}" type="slidenum">
              <a:rPr lang="en-US" smtClean="0"/>
              <a:t>18</a:t>
            </a:fld>
            <a:endParaRPr lang="en-US"/>
          </a:p>
        </p:txBody>
      </p:sp>
      <p:pic>
        <p:nvPicPr>
          <p:cNvPr id="18" name="Picture 17">
            <a:extLst>
              <a:ext uri="{FF2B5EF4-FFF2-40B4-BE49-F238E27FC236}">
                <a16:creationId xmlns:a16="http://schemas.microsoft.com/office/drawing/2014/main" id="{73F7B0CD-94AD-482E-9655-88954F229247}"/>
              </a:ext>
            </a:extLst>
          </p:cNvPr>
          <p:cNvPicPr>
            <a:picLocks noChangeAspect="1"/>
          </p:cNvPicPr>
          <p:nvPr/>
        </p:nvPicPr>
        <p:blipFill>
          <a:blip r:embed="rId3"/>
          <a:stretch>
            <a:fillRect/>
          </a:stretch>
        </p:blipFill>
        <p:spPr>
          <a:xfrm>
            <a:off x="0" y="2345715"/>
            <a:ext cx="5055326" cy="2166569"/>
          </a:xfrm>
          <a:prstGeom prst="rect">
            <a:avLst/>
          </a:prstGeom>
        </p:spPr>
      </p:pic>
      <p:pic>
        <p:nvPicPr>
          <p:cNvPr id="2" name="Picture 1" descr="CRA---Kenya-1st-Round_files/figure-pptx/unnamed-chunk-52-1.png">
            <a:extLst>
              <a:ext uri="{FF2B5EF4-FFF2-40B4-BE49-F238E27FC236}">
                <a16:creationId xmlns:a16="http://schemas.microsoft.com/office/drawing/2014/main" id="{FD7B4E0B-1EFD-423B-874A-4494501456E0}"/>
              </a:ext>
            </a:extLst>
          </p:cNvPr>
          <p:cNvPicPr>
            <a:picLocks noGrp="1" noChangeAspect="1"/>
          </p:cNvPicPr>
          <p:nvPr/>
        </p:nvPicPr>
        <p:blipFill>
          <a:blip r:embed="rId4"/>
          <a:stretch>
            <a:fillRect/>
          </a:stretch>
        </p:blipFill>
        <p:spPr bwMode="auto">
          <a:xfrm>
            <a:off x="5226069" y="1347530"/>
            <a:ext cx="6406978" cy="4801862"/>
          </a:xfrm>
          <a:prstGeom prst="rect">
            <a:avLst/>
          </a:prstGeom>
          <a:noFill/>
          <a:ln w="9525">
            <a:noFill/>
            <a:headEnd/>
            <a:tailEnd/>
          </a:ln>
        </p:spPr>
      </p:pic>
    </p:spTree>
    <p:extLst>
      <p:ext uri="{BB962C8B-B14F-4D97-AF65-F5344CB8AC3E}">
        <p14:creationId xmlns:p14="http://schemas.microsoft.com/office/powerpoint/2010/main" val="4002536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CC11493-DB72-4CE3-B38E-293EAD64D7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452161" y="281837"/>
            <a:ext cx="6037416"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2800" b="1" spc="-10">
                <a:solidFill>
                  <a:srgbClr val="00AEEF"/>
                </a:solidFill>
                <a:latin typeface="Arial"/>
                <a:ea typeface="Arial" charset="0"/>
                <a:cs typeface="Arial"/>
                <a:sym typeface="Montserrat-Regular"/>
              </a:rPr>
              <a:t>9</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Findings:</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How can rapid community-sourced data provide reliable and quick evidence-driven insights to inform UNICEF programming?</a:t>
            </a:r>
          </a:p>
        </p:txBody>
      </p:sp>
      <p:sp>
        <p:nvSpPr>
          <p:cNvPr id="8" name="TextBox 7">
            <a:extLst>
              <a:ext uri="{FF2B5EF4-FFF2-40B4-BE49-F238E27FC236}">
                <a16:creationId xmlns:a16="http://schemas.microsoft.com/office/drawing/2014/main" id="{276C22F9-F4FC-754C-8275-D35C84BAD9DE}"/>
              </a:ext>
            </a:extLst>
          </p:cNvPr>
          <p:cNvSpPr txBox="1"/>
          <p:nvPr/>
        </p:nvSpPr>
        <p:spPr>
          <a:xfrm>
            <a:off x="452161" y="3877071"/>
            <a:ext cx="5204033" cy="308482"/>
          </a:xfrm>
          <a:prstGeom prst="rect">
            <a:avLst/>
          </a:prstGeom>
          <a:noFill/>
        </p:spPr>
        <p:txBody>
          <a:bodyPr wrap="square" lIns="0" tIns="0" rIns="0" bIns="0" rtlCol="0" anchor="t">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Arial" charset="0"/>
                <a:cs typeface="Arial"/>
              </a:rPr>
              <a:t>Program Implications </a:t>
            </a:r>
          </a:p>
        </p:txBody>
      </p:sp>
      <p:sp>
        <p:nvSpPr>
          <p:cNvPr id="2" name="Rectangle 1">
            <a:extLst>
              <a:ext uri="{FF2B5EF4-FFF2-40B4-BE49-F238E27FC236}">
                <a16:creationId xmlns:a16="http://schemas.microsoft.com/office/drawing/2014/main" id="{DB1DF313-3B80-4278-A0A2-D0BA0645B605}"/>
              </a:ext>
            </a:extLst>
          </p:cNvPr>
          <p:cNvSpPr/>
          <p:nvPr/>
        </p:nvSpPr>
        <p:spPr>
          <a:xfrm>
            <a:off x="157957" y="6296801"/>
            <a:ext cx="6096000" cy="294632"/>
          </a:xfrm>
          <a:prstGeom prst="rect">
            <a:avLst/>
          </a:prstGeom>
        </p:spPr>
        <p:txBody>
          <a:bodyPr>
            <a:spAutoFit/>
          </a:bodyPr>
          <a:lstStyle/>
          <a:p>
            <a:pPr lvl="0">
              <a:lnSpc>
                <a:spcPct val="150000"/>
              </a:lnSpc>
            </a:pPr>
            <a:r>
              <a:rPr lang="en-US" sz="1000">
                <a:solidFill>
                  <a:schemeClr val="bg1"/>
                </a:solidFill>
              </a:rPr>
              <a:t>21 </a:t>
            </a:r>
            <a:r>
              <a:rPr lang="en-US" sz="1000">
                <a:solidFill>
                  <a:schemeClr val="bg2"/>
                </a:solidFill>
              </a:rPr>
              <a:t> |  </a:t>
            </a:r>
            <a:r>
              <a:rPr lang="en-US" sz="1000">
                <a:solidFill>
                  <a:schemeClr val="bg1"/>
                </a:solidFill>
              </a:rPr>
              <a:t> Community Rapid Assessment on COVID: 3 Countries in ESAR</a:t>
            </a:r>
            <a:endParaRPr lang="en-US" sz="1000"/>
          </a:p>
        </p:txBody>
      </p:sp>
    </p:spTree>
    <p:extLst>
      <p:ext uri="{BB962C8B-B14F-4D97-AF65-F5344CB8AC3E}">
        <p14:creationId xmlns:p14="http://schemas.microsoft.com/office/powerpoint/2010/main" val="3926001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3">
            <a:extLst>
              <a:ext uri="{FF2B5EF4-FFF2-40B4-BE49-F238E27FC236}">
                <a16:creationId xmlns:a16="http://schemas.microsoft.com/office/drawing/2014/main" id="{B3461FD9-D5FB-F447-AF31-83F2E7BF5636}"/>
              </a:ext>
            </a:extLst>
          </p:cNvPr>
          <p:cNvSpPr/>
          <p:nvPr/>
        </p:nvSpPr>
        <p:spPr>
          <a:xfrm>
            <a:off x="5579256" y="762000"/>
            <a:ext cx="6155544" cy="66787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60960" anchor="t">
            <a:spAutoFit/>
          </a:bodyPr>
          <a:lstStyle/>
          <a:p>
            <a:pPr marL="457200" indent="-457200" defTabSz="548627">
              <a:buAutoNum type="arabicPeriod"/>
              <a:defRPr sz="1800"/>
            </a:pPr>
            <a:r>
              <a:rPr lang="en-US" sz="2800">
                <a:latin typeface="Arial"/>
                <a:ea typeface="Arial" charset="0"/>
                <a:cs typeface="Arial"/>
                <a:sym typeface="Univers LT Std 55 Roman"/>
              </a:rPr>
              <a:t>Concept</a:t>
            </a:r>
          </a:p>
          <a:p>
            <a:pPr marL="457200" indent="-457200" defTabSz="548627">
              <a:buAutoNum type="arabicPeriod"/>
              <a:defRPr sz="1800"/>
            </a:pPr>
            <a:r>
              <a:rPr lang="en-US" sz="2800">
                <a:latin typeface="Arial"/>
                <a:ea typeface="Arial" charset="0"/>
                <a:cs typeface="Arial"/>
                <a:sym typeface="Univers LT Std 55 Roman"/>
              </a:rPr>
              <a:t>Study Framework</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ESAR Participating Countries and Disease Context</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Methodology </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Analytical Approaches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Main Questions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Early Findings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Demographics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Kenya, Madagascar &amp; South Sudan Country Program Implications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 Early Lessons Learned</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 Strengths and Limitations</a:t>
            </a:r>
            <a:endParaRPr lang="en-US" sz="2800">
              <a:latin typeface="Arial"/>
              <a:ea typeface="Arial" charset="0"/>
              <a:cs typeface="Arial"/>
            </a:endParaRPr>
          </a:p>
          <a:p>
            <a:pPr marL="457200" indent="-457200" defTabSz="548627">
              <a:buAutoNum type="arabicPeriod"/>
              <a:defRPr sz="1800"/>
            </a:pPr>
            <a:endParaRPr lang="en-US" sz="2400" b="1">
              <a:latin typeface="Arial"/>
              <a:ea typeface="Arial" charset="0"/>
              <a:cs typeface="Arial"/>
              <a:sym typeface="Univers LT Std 55 Roman"/>
            </a:endParaRPr>
          </a:p>
          <a:p>
            <a:pPr defTabSz="548627">
              <a:defRPr sz="1800"/>
            </a:pPr>
            <a:endParaRPr lang="en-US" sz="2400" b="1">
              <a:latin typeface="Arial"/>
              <a:ea typeface="Arial" charset="0"/>
              <a:cs typeface="Arial" charset="0"/>
              <a:sym typeface="Univers LT Std 55 Roman"/>
            </a:endParaRPr>
          </a:p>
          <a:p>
            <a:pPr defTabSz="548627">
              <a:defRPr sz="1800"/>
            </a:pPr>
            <a:endParaRPr lang="en-US">
              <a:latin typeface="Arial" charset="0"/>
              <a:ea typeface="Arial" charset="0"/>
              <a:cs typeface="Arial" charset="0"/>
              <a:sym typeface="Univers LT Std 55 Roman"/>
            </a:endParaRPr>
          </a:p>
        </p:txBody>
      </p:sp>
      <p:sp>
        <p:nvSpPr>
          <p:cNvPr id="6" name="Shape 79">
            <a:extLst>
              <a:ext uri="{FF2B5EF4-FFF2-40B4-BE49-F238E27FC236}">
                <a16:creationId xmlns:a16="http://schemas.microsoft.com/office/drawing/2014/main" id="{39943081-3A93-D346-86E2-1368E91E02F0}"/>
              </a:ext>
            </a:extLst>
          </p:cNvPr>
          <p:cNvSpPr/>
          <p:nvPr/>
        </p:nvSpPr>
        <p:spPr>
          <a:xfrm>
            <a:off x="777187" y="762000"/>
            <a:ext cx="3914225" cy="218008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3600" u="sng" spc="-10">
                <a:latin typeface="Arial"/>
                <a:ea typeface="Arial" charset="0"/>
                <a:cs typeface="Arial"/>
                <a:sym typeface="Montserrat-Regular"/>
              </a:rPr>
              <a:t>Webinar Outline:  </a:t>
            </a:r>
          </a:p>
          <a:p>
            <a:pPr>
              <a:lnSpc>
                <a:spcPts val="4120"/>
              </a:lnSpc>
              <a:spcBef>
                <a:spcPts val="600"/>
              </a:spcBef>
              <a:defRPr sz="1800"/>
            </a:pPr>
            <a:r>
              <a:rPr lang="en-US" sz="3600" b="1" spc="-10">
                <a:latin typeface="Arial"/>
                <a:ea typeface="Arial" charset="0"/>
                <a:cs typeface="Arial"/>
                <a:sym typeface="Montserrat-Regular"/>
              </a:rPr>
              <a:t>Community Rapid Assessment on COVID-19</a:t>
            </a:r>
            <a:endParaRPr sz="3600" b="1" spc="-10">
              <a:latin typeface="Arial"/>
              <a:ea typeface="Arial" charset="0"/>
              <a:cs typeface="Arial" charset="0"/>
              <a:sym typeface="Montserrat-Regular"/>
            </a:endParaRPr>
          </a:p>
        </p:txBody>
      </p:sp>
      <p:sp>
        <p:nvSpPr>
          <p:cNvPr id="5" name="Footer Placeholder 8">
            <a:extLst>
              <a:ext uri="{FF2B5EF4-FFF2-40B4-BE49-F238E27FC236}">
                <a16:creationId xmlns:a16="http://schemas.microsoft.com/office/drawing/2014/main" id="{3E0FC7F2-1853-4D87-ABC9-9F9E6481B043}"/>
              </a:ext>
            </a:extLst>
          </p:cNvPr>
          <p:cNvSpPr txBox="1">
            <a:spLocks/>
          </p:cNvSpPr>
          <p:nvPr/>
        </p:nvSpPr>
        <p:spPr>
          <a:xfrm>
            <a:off x="0" y="6492875"/>
            <a:ext cx="4803453" cy="365125"/>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 | Community Rapid Assessment on COVID: 3 Countries in ESAR</a:t>
            </a:r>
          </a:p>
        </p:txBody>
      </p:sp>
    </p:spTree>
    <p:extLst>
      <p:ext uri="{BB962C8B-B14F-4D97-AF65-F5344CB8AC3E}">
        <p14:creationId xmlns:p14="http://schemas.microsoft.com/office/powerpoint/2010/main" val="182964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644022" y="398376"/>
            <a:ext cx="5318813"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KENYA: Key Takeaways</a:t>
            </a:r>
          </a:p>
        </p:txBody>
      </p:sp>
      <p:sp>
        <p:nvSpPr>
          <p:cNvPr id="6" name="Rectangle 5">
            <a:extLst>
              <a:ext uri="{FF2B5EF4-FFF2-40B4-BE49-F238E27FC236}">
                <a16:creationId xmlns:a16="http://schemas.microsoft.com/office/drawing/2014/main" id="{29A1F17F-21BD-4555-986D-3489BE395136}"/>
              </a:ext>
            </a:extLst>
          </p:cNvPr>
          <p:cNvSpPr/>
          <p:nvPr/>
        </p:nvSpPr>
        <p:spPr>
          <a:xfrm>
            <a:off x="157957" y="6296801"/>
            <a:ext cx="6096000" cy="299313"/>
          </a:xfrm>
          <a:prstGeom prst="rect">
            <a:avLst/>
          </a:prstGeom>
        </p:spPr>
        <p:txBody>
          <a:bodyPr lIns="91440" tIns="45720" rIns="91440" bIns="45720" anchor="t">
            <a:spAutoFit/>
          </a:bodyPr>
          <a:lstStyle/>
          <a:p>
            <a:pPr lvl="0">
              <a:lnSpc>
                <a:spcPct val="150000"/>
              </a:lnSpc>
            </a:pPr>
            <a:r>
              <a:rPr lang="en-US" sz="1000">
                <a:solidFill>
                  <a:schemeClr val="bg1">
                    <a:lumMod val="50000"/>
                  </a:schemeClr>
                </a:solidFill>
              </a:rPr>
              <a:t>22  |   Community Rapid Assessment on COVID: 3 Countries in ESAR</a:t>
            </a:r>
          </a:p>
        </p:txBody>
      </p:sp>
      <p:sp>
        <p:nvSpPr>
          <p:cNvPr id="2" name="TextBox 1">
            <a:extLst>
              <a:ext uri="{FF2B5EF4-FFF2-40B4-BE49-F238E27FC236}">
                <a16:creationId xmlns:a16="http://schemas.microsoft.com/office/drawing/2014/main" id="{1F871986-0473-4947-9CCA-55C6187A21E4}"/>
              </a:ext>
            </a:extLst>
          </p:cNvPr>
          <p:cNvSpPr txBox="1"/>
          <p:nvPr/>
        </p:nvSpPr>
        <p:spPr>
          <a:xfrm>
            <a:off x="586452" y="1570298"/>
            <a:ext cx="11173425" cy="39241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lr>
                <a:srgbClr val="00B0F0"/>
              </a:buClr>
            </a:pPr>
            <a:r>
              <a:rPr lang="en-US" sz="2200">
                <a:latin typeface="Arial"/>
                <a:ea typeface="+mn-lt"/>
                <a:cs typeface="+mn-lt"/>
              </a:rPr>
              <a:t>For indicators related to practice of protective behaviors, no significant difference between sex, age and geographical location</a:t>
            </a:r>
            <a:endParaRPr lang="en-US" sz="2200">
              <a:latin typeface="Arial"/>
              <a:cs typeface="Calibri"/>
            </a:endParaRPr>
          </a:p>
          <a:p>
            <a:pPr>
              <a:buClr>
                <a:srgbClr val="00B0F0"/>
              </a:buClr>
            </a:pPr>
            <a:endParaRPr lang="en-US" sz="3600">
              <a:latin typeface="Arial"/>
              <a:ea typeface="+mn-lt"/>
              <a:cs typeface="+mn-lt"/>
            </a:endParaRPr>
          </a:p>
          <a:p>
            <a:pPr>
              <a:buClr>
                <a:srgbClr val="00B0F0"/>
              </a:buClr>
            </a:pPr>
            <a:r>
              <a:rPr lang="en-US" sz="2200">
                <a:latin typeface="Arial"/>
                <a:ea typeface="+mn-lt"/>
                <a:cs typeface="+mn-lt"/>
              </a:rPr>
              <a:t>Interesting to note that the main barriers to practice protective behaviors were:</a:t>
            </a:r>
          </a:p>
          <a:p>
            <a:pPr marL="800100" lvl="1" indent="-342900">
              <a:spcBef>
                <a:spcPts val="600"/>
              </a:spcBef>
              <a:buClr>
                <a:srgbClr val="00B0F0"/>
              </a:buClr>
              <a:buFont typeface="Arial" panose="020B0604020202020204" pitchFamily="34" charset="0"/>
              <a:buChar char="•"/>
            </a:pPr>
            <a:r>
              <a:rPr lang="en-US" sz="2200">
                <a:latin typeface="Arial"/>
                <a:ea typeface="+mn-lt"/>
                <a:cs typeface="+mn-lt"/>
              </a:rPr>
              <a:t>Puts jobs, relationships and other important things at risk</a:t>
            </a:r>
            <a:endParaRPr lang="en-US" sz="2200">
              <a:latin typeface="Arial"/>
              <a:cs typeface="Calibri"/>
            </a:endParaRPr>
          </a:p>
          <a:p>
            <a:pPr marL="800100" lvl="1" indent="-342900">
              <a:buClr>
                <a:srgbClr val="00B0F0"/>
              </a:buClr>
              <a:buFont typeface="Arial" panose="020B0604020202020204" pitchFamily="34" charset="0"/>
              <a:buChar char="•"/>
            </a:pPr>
            <a:r>
              <a:rPr lang="en-US" sz="2200">
                <a:latin typeface="Arial"/>
                <a:ea typeface="+mn-lt"/>
                <a:cs typeface="+mn-lt"/>
              </a:rPr>
              <a:t>Lack of infrastructure (lack running water, washrooms, crowded neighborhood)</a:t>
            </a:r>
            <a:endParaRPr lang="en-US" sz="2200">
              <a:latin typeface="Arial"/>
              <a:cs typeface="Calibri"/>
            </a:endParaRPr>
          </a:p>
          <a:p>
            <a:pPr>
              <a:buClr>
                <a:srgbClr val="00B0F0"/>
              </a:buClr>
            </a:pPr>
            <a:endParaRPr lang="en-US" sz="3600">
              <a:latin typeface="Arial"/>
              <a:ea typeface="+mn-lt"/>
              <a:cs typeface="+mn-lt"/>
            </a:endParaRPr>
          </a:p>
          <a:p>
            <a:pPr>
              <a:buClr>
                <a:srgbClr val="00B0F0"/>
              </a:buClr>
            </a:pPr>
            <a:r>
              <a:rPr lang="en-US" sz="2200">
                <a:latin typeface="Arial"/>
                <a:ea typeface="+mn-lt"/>
                <a:cs typeface="+mn-lt"/>
              </a:rPr>
              <a:t>Trusted community groups were identified as youth groups and women's groups, while religious leaders scored very low</a:t>
            </a:r>
            <a:endParaRPr lang="en-US" sz="2200">
              <a:latin typeface="Arial"/>
            </a:endParaRPr>
          </a:p>
          <a:p>
            <a:pPr marL="285750" indent="-285750" algn="l">
              <a:buClr>
                <a:srgbClr val="00B0F0"/>
              </a:buClr>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2646770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518767" y="1314370"/>
            <a:ext cx="10354739" cy="4597400"/>
          </a:xfrm>
        </p:spPr>
        <p:txBody>
          <a:bodyPr vert="horz" lIns="91440" tIns="45720" rIns="91440" bIns="45720" rtlCol="0" anchor="t">
            <a:normAutofit/>
          </a:bodyPr>
          <a:lstStyle/>
          <a:p>
            <a:pPr marL="0" indent="0">
              <a:spcBef>
                <a:spcPts val="1200"/>
              </a:spcBef>
              <a:buClr>
                <a:srgbClr val="00AEEF"/>
              </a:buClr>
              <a:buNone/>
            </a:pPr>
            <a:r>
              <a:rPr lang="en-US" sz="2200" b="1" spc="-30">
                <a:solidFill>
                  <a:schemeClr val="bg1"/>
                </a:solidFill>
                <a:latin typeface="Arial"/>
                <a:cs typeface="Arial"/>
              </a:rPr>
              <a:t>1. How have you used, or will you use insights generated by this first round of data collection to improve current CO responses to COVID-19?  What is missing? </a:t>
            </a:r>
            <a:endParaRPr lang="en-US" sz="2200">
              <a:solidFill>
                <a:schemeClr val="bg1"/>
              </a:solidFill>
              <a:cs typeface="Arial" panose="020B0604020202020204"/>
            </a:endParaRPr>
          </a:p>
          <a:p>
            <a:pPr marL="457200" indent="-457200">
              <a:spcBef>
                <a:spcPts val="1800"/>
              </a:spcBef>
              <a:buClr>
                <a:srgbClr val="00AEEF"/>
              </a:buClr>
            </a:pPr>
            <a:r>
              <a:rPr lang="en-US" sz="2200" spc="-30">
                <a:solidFill>
                  <a:schemeClr val="bg1"/>
                </a:solidFill>
                <a:ea typeface="+mn-lt"/>
                <a:cs typeface="+mn-lt"/>
              </a:rPr>
              <a:t>Data is being used for advocacy purposes</a:t>
            </a:r>
            <a:endParaRPr lang="en-US" sz="2200">
              <a:solidFill>
                <a:schemeClr val="bg1"/>
              </a:solidFill>
              <a:ea typeface="+mn-lt"/>
              <a:cs typeface="+mn-lt"/>
            </a:endParaRPr>
          </a:p>
          <a:p>
            <a:pPr marL="457200" indent="-457200">
              <a:spcBef>
                <a:spcPts val="1200"/>
              </a:spcBef>
              <a:buClr>
                <a:srgbClr val="00AEEF"/>
              </a:buClr>
            </a:pPr>
            <a:r>
              <a:rPr lang="en-US" sz="2200" spc="-30">
                <a:solidFill>
                  <a:schemeClr val="bg1"/>
                </a:solidFill>
                <a:ea typeface="+mn-lt"/>
                <a:cs typeface="+mn-lt"/>
              </a:rPr>
              <a:t>Parents willingness to send kids back to school (89%) used to advocate for early school reopening</a:t>
            </a:r>
            <a:endParaRPr lang="en-US" sz="2200">
              <a:solidFill>
                <a:schemeClr val="bg1"/>
              </a:solidFill>
              <a:ea typeface="+mn-lt"/>
              <a:cs typeface="+mn-lt"/>
            </a:endParaRPr>
          </a:p>
          <a:p>
            <a:pPr marL="457200" indent="-457200">
              <a:spcBef>
                <a:spcPts val="1200"/>
              </a:spcBef>
              <a:buClr>
                <a:srgbClr val="00AEEF"/>
              </a:buClr>
            </a:pPr>
            <a:r>
              <a:rPr lang="en-US" sz="2200" spc="-30">
                <a:solidFill>
                  <a:schemeClr val="bg1"/>
                </a:solidFill>
                <a:ea typeface="+mn-lt"/>
                <a:cs typeface="+mn-lt"/>
              </a:rPr>
              <a:t>To support communication messaging </a:t>
            </a:r>
            <a:endParaRPr lang="en-US" sz="2200">
              <a:solidFill>
                <a:schemeClr val="bg1"/>
              </a:solidFill>
              <a:ea typeface="+mn-lt"/>
              <a:cs typeface="+mn-lt"/>
            </a:endParaRPr>
          </a:p>
          <a:p>
            <a:pPr marL="457200" indent="-457200">
              <a:spcBef>
                <a:spcPts val="1200"/>
              </a:spcBef>
              <a:buClr>
                <a:srgbClr val="00AEEF"/>
              </a:buClr>
            </a:pPr>
            <a:r>
              <a:rPr lang="en-US" sz="2200" spc="-30">
                <a:solidFill>
                  <a:schemeClr val="bg1"/>
                </a:solidFill>
                <a:ea typeface="+mn-lt"/>
                <a:cs typeface="+mn-lt"/>
              </a:rPr>
              <a:t>To support choice of influencer groups (youth and women’s groups)</a:t>
            </a:r>
            <a:endParaRPr lang="en-US" sz="2200">
              <a:solidFill>
                <a:schemeClr val="bg1"/>
              </a:solidFill>
              <a:cs typeface="Arial"/>
            </a:endParaRPr>
          </a:p>
          <a:p>
            <a:pPr marL="457200" indent="-457200">
              <a:buClr>
                <a:srgbClr val="00AEEF"/>
              </a:buClr>
              <a:buAutoNum type="arabicPeriod"/>
            </a:pPr>
            <a:endParaRPr lang="en-US" sz="2400" spc="-30">
              <a:solidFill>
                <a:schemeClr val="bg1"/>
              </a:solidFill>
              <a:latin typeface="Arial"/>
              <a:cs typeface="Arial"/>
            </a:endParaRPr>
          </a:p>
        </p:txBody>
      </p:sp>
      <p:sp>
        <p:nvSpPr>
          <p:cNvPr id="7" name="Shape 79">
            <a:extLst>
              <a:ext uri="{FF2B5EF4-FFF2-40B4-BE49-F238E27FC236}">
                <a16:creationId xmlns:a16="http://schemas.microsoft.com/office/drawing/2014/main" id="{83593334-093F-374F-8D47-20E868873530}"/>
              </a:ext>
            </a:extLst>
          </p:cNvPr>
          <p:cNvSpPr/>
          <p:nvPr/>
        </p:nvSpPr>
        <p:spPr>
          <a:xfrm>
            <a:off x="517414" y="447754"/>
            <a:ext cx="9143855"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KENYA</a:t>
            </a:r>
            <a:r>
              <a:rPr lang="en-US" sz="2800" b="1" spc="-10">
                <a:solidFill>
                  <a:srgbClr val="00AEEF"/>
                </a:solidFill>
                <a:latin typeface="Arial"/>
                <a:ea typeface="Arial" charset="0"/>
                <a:cs typeface="Arial"/>
                <a:sym typeface="Montserrat-Regular"/>
              </a:rPr>
              <a:t>:  Program Implications, Use and Uptake</a:t>
            </a:r>
            <a:endPar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endParaRPr>
          </a:p>
        </p:txBody>
      </p:sp>
      <p:graphicFrame>
        <p:nvGraphicFramePr>
          <p:cNvPr id="15" name="Table 14">
            <a:extLst>
              <a:ext uri="{FF2B5EF4-FFF2-40B4-BE49-F238E27FC236}">
                <a16:creationId xmlns:a16="http://schemas.microsoft.com/office/drawing/2014/main" id="{8485C623-F365-044A-8F80-9E546AF34B7B}"/>
              </a:ext>
            </a:extLst>
          </p:cNvPr>
          <p:cNvGraphicFramePr>
            <a:graphicFrameLocks noGrp="1"/>
          </p:cNvGraphicFramePr>
          <p:nvPr>
            <p:extLst>
              <p:ext uri="{D42A27DB-BD31-4B8C-83A1-F6EECF244321}">
                <p14:modId xmlns:p14="http://schemas.microsoft.com/office/powerpoint/2010/main" val="3869239700"/>
              </p:ext>
            </p:extLst>
          </p:nvPr>
        </p:nvGraphicFramePr>
        <p:xfrm>
          <a:off x="330678" y="6184728"/>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21</a:t>
                      </a:fld>
                      <a:r>
                        <a:rPr lang="en-US" sz="1050" b="0">
                          <a:solidFill>
                            <a:schemeClr val="bg1"/>
                          </a:solidFill>
                        </a:rPr>
                        <a:t>  </a:t>
                      </a:r>
                      <a:r>
                        <a:rPr lang="en-US" sz="1050" b="0" i="0" kern="1200">
                          <a:solidFill>
                            <a:schemeClr val="bg2"/>
                          </a:solidFill>
                          <a:effectLst/>
                          <a:latin typeface="+mn-lt"/>
                          <a:ea typeface="+mn-ea"/>
                          <a:cs typeface="+mn-cs"/>
                        </a:rPr>
                        <a:t>| </a:t>
                      </a:r>
                      <a:r>
                        <a:rPr lang="en-US" sz="1050" b="0" i="0" kern="1200">
                          <a:solidFill>
                            <a:schemeClr val="bg1"/>
                          </a:solidFill>
                          <a:effectLst/>
                          <a:latin typeface="+mn-lt"/>
                          <a:ea typeface="+mn-ea"/>
                          <a:cs typeface="+mn-cs"/>
                        </a:rPr>
                        <a:t> </a:t>
                      </a:r>
                      <a:r>
                        <a:rPr lang="en-US" sz="1050" b="0" i="0" u="none" strike="noStrike" kern="1200" noProof="0">
                          <a:solidFill>
                            <a:schemeClr val="bg1"/>
                          </a:solidFill>
                          <a:effectLst/>
                          <a:latin typeface="Arial"/>
                        </a:rPr>
                        <a:t> </a:t>
                      </a:r>
                      <a:r>
                        <a:rPr lang="en-US" sz="1050">
                          <a:solidFill>
                            <a:schemeClr val="bg1"/>
                          </a:solidFill>
                        </a:rPr>
                        <a:t>Community Rapid Assessment on COVID: 3 Countries in ESAR</a:t>
                      </a:r>
                      <a:endParaRPr lang="en-US" sz="1050" b="0" i="0" u="none" strike="noStrike" kern="1200" noProof="0">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Footer Placeholder 1">
            <a:extLst>
              <a:ext uri="{FF2B5EF4-FFF2-40B4-BE49-F238E27FC236}">
                <a16:creationId xmlns:a16="http://schemas.microsoft.com/office/drawing/2014/main" id="{722057EB-748A-4909-85F8-4CCD471C5C0A}"/>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382C68CC-E269-41FA-85BD-2FC88B697292}"/>
              </a:ext>
            </a:extLst>
          </p:cNvPr>
          <p:cNvSpPr>
            <a:spLocks noGrp="1"/>
          </p:cNvSpPr>
          <p:nvPr>
            <p:ph type="sldNum" sz="quarter" idx="12"/>
          </p:nvPr>
        </p:nvSpPr>
        <p:spPr/>
        <p:txBody>
          <a:bodyPr/>
          <a:lstStyle/>
          <a:p>
            <a:fld id="{969B71CF-2512-DC4F-80BD-DF39A63C0657}" type="slidenum">
              <a:rPr lang="en-US" smtClean="0"/>
              <a:t>21</a:t>
            </a:fld>
            <a:endParaRPr lang="en-US"/>
          </a:p>
        </p:txBody>
      </p:sp>
    </p:spTree>
    <p:extLst>
      <p:ext uri="{BB962C8B-B14F-4D97-AF65-F5344CB8AC3E}">
        <p14:creationId xmlns:p14="http://schemas.microsoft.com/office/powerpoint/2010/main" val="536999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9">
            <a:extLst>
              <a:ext uri="{FF2B5EF4-FFF2-40B4-BE49-F238E27FC236}">
                <a16:creationId xmlns:a16="http://schemas.microsoft.com/office/drawing/2014/main" id="{DFC2DD76-9335-4CB0-AE4C-A73005687252}"/>
              </a:ext>
            </a:extLst>
          </p:cNvPr>
          <p:cNvSpPr/>
          <p:nvPr/>
        </p:nvSpPr>
        <p:spPr>
          <a:xfrm>
            <a:off x="517414" y="447754"/>
            <a:ext cx="9143855"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KENYA</a:t>
            </a:r>
            <a:r>
              <a:rPr lang="en-US" sz="2800" b="1" spc="-10">
                <a:solidFill>
                  <a:srgbClr val="00AEEF"/>
                </a:solidFill>
                <a:latin typeface="Arial"/>
                <a:ea typeface="Arial" charset="0"/>
                <a:cs typeface="Arial"/>
                <a:sym typeface="Montserrat-Regular"/>
              </a:rPr>
              <a:t>:  Program Implications, Use and Uptake</a:t>
            </a:r>
            <a:endPar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endParaRPr>
          </a:p>
        </p:txBody>
      </p:sp>
      <p:sp>
        <p:nvSpPr>
          <p:cNvPr id="6" name="TextBox 5">
            <a:extLst>
              <a:ext uri="{FF2B5EF4-FFF2-40B4-BE49-F238E27FC236}">
                <a16:creationId xmlns:a16="http://schemas.microsoft.com/office/drawing/2014/main" id="{397FD7E0-A280-4FCF-B7B3-06C14969E78F}"/>
              </a:ext>
            </a:extLst>
          </p:cNvPr>
          <p:cNvSpPr txBox="1"/>
          <p:nvPr/>
        </p:nvSpPr>
        <p:spPr>
          <a:xfrm>
            <a:off x="518932" y="1464196"/>
            <a:ext cx="1046929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Arial"/>
                <a:cs typeface="Calibri"/>
              </a:rPr>
              <a:t>2. What</a:t>
            </a:r>
            <a:r>
              <a:rPr lang="en-US" sz="2200" b="1">
                <a:latin typeface="Arial"/>
                <a:ea typeface="+mn-lt"/>
                <a:cs typeface="+mn-lt"/>
              </a:rPr>
              <a:t> are some of the lessons learned about the method and questionnaire used during this first round of data collection? </a:t>
            </a:r>
            <a:endParaRPr lang="en-US" sz="2200" b="1">
              <a:latin typeface="Arial"/>
              <a:cs typeface="Arial"/>
            </a:endParaRPr>
          </a:p>
          <a:p>
            <a:endParaRPr lang="en-US" sz="2400" b="1">
              <a:latin typeface="Arial"/>
              <a:ea typeface="+mn-lt"/>
              <a:cs typeface="+mn-lt"/>
            </a:endParaRPr>
          </a:p>
          <a:p>
            <a:r>
              <a:rPr lang="en-US" sz="2200">
                <a:solidFill>
                  <a:srgbClr val="00B0F0"/>
                </a:solidFill>
                <a:latin typeface="Arial"/>
                <a:ea typeface="+mn-lt"/>
                <a:cs typeface="+mn-lt"/>
              </a:rPr>
              <a:t>•</a:t>
            </a:r>
            <a:r>
              <a:rPr lang="en-US" sz="2200">
                <a:latin typeface="Arial"/>
                <a:ea typeface="+mn-lt"/>
                <a:cs typeface="+mn-lt"/>
              </a:rPr>
              <a:t> Need to reduce introduction of bias for some questions (self-reporting vs. third person)</a:t>
            </a:r>
            <a:endParaRPr lang="en-US" sz="2200">
              <a:latin typeface="Arial"/>
              <a:cs typeface="Arial"/>
            </a:endParaRPr>
          </a:p>
          <a:p>
            <a:pPr marL="1257300" lvl="2" indent="-342900">
              <a:buClr>
                <a:srgbClr val="00B0F0"/>
              </a:buClr>
              <a:buFont typeface="Wingdings"/>
              <a:buChar char="ü"/>
            </a:pPr>
            <a:r>
              <a:rPr lang="en-US" sz="2200">
                <a:latin typeface="Arial"/>
                <a:ea typeface="+mn-lt"/>
                <a:cs typeface="+mn-lt"/>
              </a:rPr>
              <a:t>"Do you always wear a mask" vs "Do people in your community always wear a mask?"</a:t>
            </a:r>
            <a:endParaRPr lang="en-US" sz="2200">
              <a:latin typeface="Arial"/>
              <a:cs typeface="Arial"/>
            </a:endParaRPr>
          </a:p>
          <a:p>
            <a:pPr lvl="2"/>
            <a:endParaRPr lang="en-US" sz="3200">
              <a:latin typeface="Arial"/>
              <a:ea typeface="+mn-lt"/>
              <a:cs typeface="+mn-lt"/>
            </a:endParaRPr>
          </a:p>
          <a:p>
            <a:r>
              <a:rPr lang="en-US" sz="2200">
                <a:solidFill>
                  <a:srgbClr val="00B0F0"/>
                </a:solidFill>
                <a:latin typeface="Arial"/>
                <a:ea typeface="+mn-lt"/>
                <a:cs typeface="+mn-lt"/>
              </a:rPr>
              <a:t>•</a:t>
            </a:r>
            <a:r>
              <a:rPr lang="en-US" sz="2200">
                <a:latin typeface="Arial"/>
                <a:ea typeface="+mn-lt"/>
                <a:cs typeface="+mn-lt"/>
              </a:rPr>
              <a:t> Need to change the order of responses (not having the most acceptable answer as the 1</a:t>
            </a:r>
            <a:r>
              <a:rPr lang="en-US" sz="2200" baseline="30000">
                <a:latin typeface="Arial"/>
                <a:ea typeface="+mn-lt"/>
                <a:cs typeface="+mn-lt"/>
              </a:rPr>
              <a:t>st</a:t>
            </a:r>
            <a:r>
              <a:rPr lang="en-US" sz="2200">
                <a:latin typeface="Arial"/>
                <a:ea typeface="+mn-lt"/>
                <a:cs typeface="+mn-lt"/>
              </a:rPr>
              <a:t> response in the list of responses)</a:t>
            </a:r>
            <a:endParaRPr lang="en-US" sz="2200">
              <a:latin typeface="Arial"/>
            </a:endParaRPr>
          </a:p>
          <a:p>
            <a:pPr algn="l"/>
            <a:endParaRPr lang="en-US">
              <a:cs typeface="Calibri"/>
            </a:endParaRPr>
          </a:p>
        </p:txBody>
      </p:sp>
      <p:graphicFrame>
        <p:nvGraphicFramePr>
          <p:cNvPr id="11" name="Table 10">
            <a:extLst>
              <a:ext uri="{FF2B5EF4-FFF2-40B4-BE49-F238E27FC236}">
                <a16:creationId xmlns:a16="http://schemas.microsoft.com/office/drawing/2014/main" id="{7315030B-4C46-411E-A313-8242CDE9A85E}"/>
              </a:ext>
            </a:extLst>
          </p:cNvPr>
          <p:cNvGraphicFramePr>
            <a:graphicFrameLocks noGrp="1"/>
          </p:cNvGraphicFramePr>
          <p:nvPr>
            <p:extLst>
              <p:ext uri="{D42A27DB-BD31-4B8C-83A1-F6EECF244321}">
                <p14:modId xmlns:p14="http://schemas.microsoft.com/office/powerpoint/2010/main" val="4252762758"/>
              </p:ext>
            </p:extLst>
          </p:nvPr>
        </p:nvGraphicFramePr>
        <p:xfrm>
          <a:off x="517414" y="6141872"/>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22</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2483002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9">
            <a:extLst>
              <a:ext uri="{FF2B5EF4-FFF2-40B4-BE49-F238E27FC236}">
                <a16:creationId xmlns:a16="http://schemas.microsoft.com/office/drawing/2014/main" id="{1C62FD23-48DF-4CB9-8888-D8129B6B4D28}"/>
              </a:ext>
            </a:extLst>
          </p:cNvPr>
          <p:cNvSpPr/>
          <p:nvPr/>
        </p:nvSpPr>
        <p:spPr>
          <a:xfrm>
            <a:off x="517414" y="447754"/>
            <a:ext cx="9143855"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KENYA</a:t>
            </a:r>
            <a:r>
              <a:rPr lang="en-US" sz="2800" b="1" spc="-10">
                <a:solidFill>
                  <a:srgbClr val="00AEEF"/>
                </a:solidFill>
                <a:latin typeface="Arial"/>
                <a:ea typeface="Arial" charset="0"/>
                <a:cs typeface="Arial"/>
                <a:sym typeface="Montserrat-Regular"/>
              </a:rPr>
              <a:t>:  Program Implications, Use and Uptake</a:t>
            </a:r>
            <a:endPar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endParaRPr>
          </a:p>
        </p:txBody>
      </p:sp>
      <p:sp>
        <p:nvSpPr>
          <p:cNvPr id="6" name="TextBox 5">
            <a:extLst>
              <a:ext uri="{FF2B5EF4-FFF2-40B4-BE49-F238E27FC236}">
                <a16:creationId xmlns:a16="http://schemas.microsoft.com/office/drawing/2014/main" id="{E4732938-EF50-4CF0-92D1-1168BA04D83E}"/>
              </a:ext>
            </a:extLst>
          </p:cNvPr>
          <p:cNvSpPr txBox="1"/>
          <p:nvPr/>
        </p:nvSpPr>
        <p:spPr>
          <a:xfrm>
            <a:off x="557514" y="1280930"/>
            <a:ext cx="10893705" cy="51090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Arial"/>
                <a:cs typeface="Arial"/>
              </a:rPr>
              <a:t>3. What</a:t>
            </a:r>
            <a:r>
              <a:rPr lang="en-US" sz="2200" b="1">
                <a:latin typeface="Arial"/>
                <a:ea typeface="+mn-lt"/>
                <a:cs typeface="+mn-lt"/>
              </a:rPr>
              <a:t> are the most critical population data needs for UNICEF C4D and governments to act on at this stage in the pandemic? What are the critical behaviors that will need to be observed during the pandemic?</a:t>
            </a:r>
            <a:endParaRPr lang="en-US" sz="2200" b="1">
              <a:latin typeface="Arial"/>
              <a:cs typeface="Arial"/>
            </a:endParaRPr>
          </a:p>
          <a:p>
            <a:endParaRPr lang="en-US" sz="1600">
              <a:latin typeface="Arial"/>
              <a:ea typeface="+mn-lt"/>
              <a:cs typeface="+mn-lt"/>
            </a:endParaRPr>
          </a:p>
          <a:p>
            <a:r>
              <a:rPr lang="en-US" sz="2200" u="sng">
                <a:latin typeface="Arial"/>
                <a:ea typeface="+mn-lt"/>
                <a:cs typeface="+mn-lt"/>
              </a:rPr>
              <a:t>Critical population data:</a:t>
            </a:r>
            <a:endParaRPr lang="en-US" sz="2200" u="sng">
              <a:latin typeface="Arial"/>
              <a:cs typeface="Arial"/>
            </a:endParaRPr>
          </a:p>
          <a:p>
            <a:pPr>
              <a:spcBef>
                <a:spcPts val="600"/>
              </a:spcBef>
            </a:pPr>
            <a:r>
              <a:rPr lang="en-US" sz="2200">
                <a:solidFill>
                  <a:srgbClr val="00B0F0"/>
                </a:solidFill>
                <a:latin typeface="Arial"/>
                <a:ea typeface="+mn-lt"/>
                <a:cs typeface="+mn-lt"/>
              </a:rPr>
              <a:t>•</a:t>
            </a:r>
            <a:r>
              <a:rPr lang="en-US" sz="2200">
                <a:latin typeface="Arial"/>
                <a:ea typeface="+mn-lt"/>
                <a:cs typeface="+mn-lt"/>
              </a:rPr>
              <a:t> It would be interesting to dwell more on the youth population (75% of Kenya’s population is below 35 years)</a:t>
            </a:r>
            <a:endParaRPr lang="en-US" sz="2200">
              <a:latin typeface="Arial"/>
              <a:cs typeface="Arial"/>
            </a:endParaRPr>
          </a:p>
          <a:p>
            <a:r>
              <a:rPr lang="en-US" sz="2200">
                <a:solidFill>
                  <a:srgbClr val="00B0F0"/>
                </a:solidFill>
                <a:latin typeface="Arial"/>
                <a:ea typeface="+mn-lt"/>
                <a:cs typeface="+mn-lt"/>
              </a:rPr>
              <a:t>•</a:t>
            </a:r>
            <a:r>
              <a:rPr lang="en-US" sz="2200">
                <a:latin typeface="Arial"/>
                <a:ea typeface="+mn-lt"/>
                <a:cs typeface="+mn-lt"/>
              </a:rPr>
              <a:t> Urban high-density informal settlements</a:t>
            </a:r>
            <a:endParaRPr lang="en-US" sz="2200">
              <a:latin typeface="Arial"/>
              <a:cs typeface="Arial"/>
            </a:endParaRPr>
          </a:p>
          <a:p>
            <a:endParaRPr lang="en-US" sz="1600">
              <a:latin typeface="Arial"/>
              <a:cs typeface="Arial"/>
            </a:endParaRPr>
          </a:p>
          <a:p>
            <a:r>
              <a:rPr lang="en-US" sz="2200" u="sng">
                <a:latin typeface="Arial"/>
                <a:ea typeface="+mn-lt"/>
                <a:cs typeface="+mn-lt"/>
              </a:rPr>
              <a:t>Key behaviors:</a:t>
            </a:r>
            <a:endParaRPr lang="en-US" sz="2200" u="sng">
              <a:latin typeface="Arial"/>
              <a:cs typeface="Arial"/>
            </a:endParaRPr>
          </a:p>
          <a:p>
            <a:pPr>
              <a:spcBef>
                <a:spcPts val="600"/>
              </a:spcBef>
            </a:pPr>
            <a:r>
              <a:rPr lang="en-US" sz="2200">
                <a:solidFill>
                  <a:srgbClr val="00B0F0"/>
                </a:solidFill>
                <a:latin typeface="Arial"/>
                <a:ea typeface="+mn-lt"/>
                <a:cs typeface="+mn-lt"/>
              </a:rPr>
              <a:t>•</a:t>
            </a:r>
            <a:r>
              <a:rPr lang="en-US" sz="2200">
                <a:latin typeface="Arial"/>
                <a:ea typeface="+mn-lt"/>
                <a:cs typeface="+mn-lt"/>
              </a:rPr>
              <a:t> Wearing a mask</a:t>
            </a:r>
            <a:endParaRPr lang="en-US" sz="2200">
              <a:latin typeface="Arial"/>
              <a:cs typeface="Arial"/>
            </a:endParaRPr>
          </a:p>
          <a:p>
            <a:r>
              <a:rPr lang="en-US" sz="2200">
                <a:solidFill>
                  <a:srgbClr val="00B0F0"/>
                </a:solidFill>
                <a:latin typeface="Arial"/>
                <a:ea typeface="+mn-lt"/>
                <a:cs typeface="+mn-lt"/>
              </a:rPr>
              <a:t>•</a:t>
            </a:r>
            <a:r>
              <a:rPr lang="en-US" sz="2200">
                <a:latin typeface="Arial"/>
                <a:ea typeface="+mn-lt"/>
                <a:cs typeface="+mn-lt"/>
              </a:rPr>
              <a:t> Handwashing</a:t>
            </a:r>
            <a:endParaRPr lang="en-US" sz="2200">
              <a:latin typeface="Arial"/>
              <a:cs typeface="Arial"/>
            </a:endParaRPr>
          </a:p>
          <a:p>
            <a:r>
              <a:rPr lang="en-US" sz="2200">
                <a:solidFill>
                  <a:srgbClr val="00B0F0"/>
                </a:solidFill>
                <a:latin typeface="Arial"/>
                <a:ea typeface="+mn-lt"/>
                <a:cs typeface="+mn-lt"/>
              </a:rPr>
              <a:t>•</a:t>
            </a:r>
            <a:r>
              <a:rPr lang="en-US" sz="2200">
                <a:latin typeface="Arial"/>
                <a:ea typeface="+mn-lt"/>
                <a:cs typeface="+mn-lt"/>
              </a:rPr>
              <a:t> Social distancing</a:t>
            </a:r>
            <a:endParaRPr lang="en-US" sz="2200">
              <a:latin typeface="Arial"/>
              <a:cs typeface="Arial"/>
            </a:endParaRPr>
          </a:p>
          <a:p>
            <a:r>
              <a:rPr lang="en-US" sz="2200">
                <a:solidFill>
                  <a:srgbClr val="00B0F0"/>
                </a:solidFill>
                <a:latin typeface="Arial"/>
                <a:ea typeface="+mn-lt"/>
                <a:cs typeface="+mn-lt"/>
              </a:rPr>
              <a:t>•</a:t>
            </a:r>
            <a:r>
              <a:rPr lang="en-US" sz="2200">
                <a:latin typeface="Arial"/>
                <a:ea typeface="+mn-lt"/>
                <a:cs typeface="+mn-lt"/>
              </a:rPr>
              <a:t> Testing</a:t>
            </a:r>
            <a:endParaRPr lang="en-US" sz="2200">
              <a:latin typeface="Arial"/>
            </a:endParaRPr>
          </a:p>
          <a:p>
            <a:pPr algn="l"/>
            <a:endParaRPr lang="en-US">
              <a:cs typeface="Calibri"/>
            </a:endParaRPr>
          </a:p>
        </p:txBody>
      </p:sp>
      <p:graphicFrame>
        <p:nvGraphicFramePr>
          <p:cNvPr id="11" name="Table 10">
            <a:extLst>
              <a:ext uri="{FF2B5EF4-FFF2-40B4-BE49-F238E27FC236}">
                <a16:creationId xmlns:a16="http://schemas.microsoft.com/office/drawing/2014/main" id="{32A1FD76-BD06-4619-BA4E-B346AA479B2F}"/>
              </a:ext>
            </a:extLst>
          </p:cNvPr>
          <p:cNvGraphicFramePr>
            <a:graphicFrameLocks noGrp="1"/>
          </p:cNvGraphicFramePr>
          <p:nvPr>
            <p:extLst>
              <p:ext uri="{D42A27DB-BD31-4B8C-83A1-F6EECF244321}">
                <p14:modId xmlns:p14="http://schemas.microsoft.com/office/powerpoint/2010/main" val="2124386773"/>
              </p:ext>
            </p:extLst>
          </p:nvPr>
        </p:nvGraphicFramePr>
        <p:xfrm>
          <a:off x="330678" y="6184728"/>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23</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7746619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361079" y="846501"/>
            <a:ext cx="11686895" cy="5347921"/>
          </a:xfrm>
        </p:spPr>
        <p:txBody>
          <a:bodyPr vert="horz" lIns="91440" tIns="45720" rIns="91440" bIns="45720" numCol="2" rtlCol="0" anchor="t">
            <a:noAutofit/>
          </a:bodyPr>
          <a:lstStyle/>
          <a:p>
            <a:pPr marL="0" indent="0">
              <a:lnSpc>
                <a:spcPct val="100000"/>
              </a:lnSpc>
              <a:spcBef>
                <a:spcPts val="600"/>
              </a:spcBef>
              <a:buClr>
                <a:srgbClr val="00AEEF"/>
              </a:buClr>
              <a:buNone/>
            </a:pPr>
            <a:endParaRPr lang="en-US" sz="20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Strengths:</a:t>
            </a:r>
            <a:endParaRPr lang="en-US" dirty="0">
              <a:solidFill>
                <a:schemeClr val="bg1"/>
              </a:solidFill>
            </a:endParaRPr>
          </a:p>
          <a:p>
            <a:pPr>
              <a:lnSpc>
                <a:spcPct val="100000"/>
              </a:lnSpc>
              <a:spcBef>
                <a:spcPts val="600"/>
              </a:spcBef>
              <a:buClr>
                <a:srgbClr val="00AEEF"/>
              </a:buClr>
            </a:pPr>
            <a:r>
              <a:rPr lang="en-US" sz="1600" spc="-30" dirty="0">
                <a:solidFill>
                  <a:schemeClr val="bg1"/>
                </a:solidFill>
                <a:latin typeface="Arial"/>
                <a:cs typeface="Arial"/>
              </a:rPr>
              <a:t>Quick adaptation of survey to country needs especially in emergencies. Phones allow for quick and flexible changes in questions.</a:t>
            </a:r>
          </a:p>
          <a:p>
            <a:pPr>
              <a:lnSpc>
                <a:spcPct val="100000"/>
              </a:lnSpc>
              <a:spcBef>
                <a:spcPts val="600"/>
              </a:spcBef>
              <a:buClr>
                <a:srgbClr val="00AEEF"/>
              </a:buClr>
            </a:pPr>
            <a:r>
              <a:rPr lang="en-US" sz="1600" spc="-30" dirty="0">
                <a:solidFill>
                  <a:schemeClr val="bg1"/>
                </a:solidFill>
                <a:latin typeface="Arial"/>
                <a:cs typeface="Arial"/>
              </a:rPr>
              <a:t>Reduced costs and time when compared to other alternatives (vs. Paper Based)</a:t>
            </a:r>
          </a:p>
          <a:p>
            <a:pPr>
              <a:lnSpc>
                <a:spcPct val="100000"/>
              </a:lnSpc>
              <a:spcBef>
                <a:spcPts val="600"/>
              </a:spcBef>
              <a:buClr>
                <a:srgbClr val="00AEEF"/>
              </a:buClr>
            </a:pPr>
            <a:r>
              <a:rPr lang="en-US" sz="1600" spc="-30" dirty="0">
                <a:solidFill>
                  <a:schemeClr val="bg1"/>
                </a:solidFill>
                <a:latin typeface="Arial"/>
                <a:cs typeface="Arial"/>
              </a:rPr>
              <a:t>Standardization facilitates analysis and design</a:t>
            </a:r>
          </a:p>
          <a:p>
            <a:pPr>
              <a:lnSpc>
                <a:spcPct val="100000"/>
              </a:lnSpc>
              <a:spcBef>
                <a:spcPts val="600"/>
              </a:spcBef>
              <a:buClr>
                <a:srgbClr val="00AEEF"/>
              </a:buClr>
            </a:pPr>
            <a:r>
              <a:rPr lang="en-US" sz="1600" spc="-30" dirty="0">
                <a:solidFill>
                  <a:schemeClr val="bg1"/>
                </a:solidFill>
                <a:latin typeface="Arial"/>
                <a:cs typeface="Arial"/>
              </a:rPr>
              <a:t>Sources data directly from individuals rather than head of households</a:t>
            </a:r>
            <a:endParaRPr lang="en-US" sz="1600" dirty="0">
              <a:solidFill>
                <a:schemeClr val="bg1"/>
              </a:solidFill>
              <a:latin typeface="Arial"/>
              <a:cs typeface="Arial"/>
            </a:endParaRPr>
          </a:p>
          <a:p>
            <a:pPr>
              <a:lnSpc>
                <a:spcPct val="100000"/>
              </a:lnSpc>
              <a:spcBef>
                <a:spcPts val="600"/>
              </a:spcBef>
              <a:buClr>
                <a:srgbClr val="00AEEF"/>
              </a:buClr>
            </a:pPr>
            <a:r>
              <a:rPr lang="en-US" sz="1600" spc="-30" dirty="0">
                <a:solidFill>
                  <a:schemeClr val="bg1"/>
                </a:solidFill>
                <a:latin typeface="Arial"/>
                <a:cs typeface="Arial"/>
              </a:rPr>
              <a:t>Richness of cross-tabular analysis with available demographic variables </a:t>
            </a:r>
            <a:r>
              <a:rPr lang="en-US" sz="1600" i="1" spc="-30" dirty="0">
                <a:solidFill>
                  <a:schemeClr val="bg1"/>
                </a:solidFill>
                <a:latin typeface="Arial"/>
                <a:cs typeface="Arial"/>
              </a:rPr>
              <a:t>(Hypothesis testing needed)</a:t>
            </a:r>
          </a:p>
          <a:p>
            <a:pPr>
              <a:lnSpc>
                <a:spcPct val="100000"/>
              </a:lnSpc>
              <a:spcBef>
                <a:spcPts val="600"/>
              </a:spcBef>
              <a:buClr>
                <a:srgbClr val="00AEEF"/>
              </a:buClr>
            </a:pPr>
            <a:r>
              <a:rPr lang="en-US" sz="1600" spc="-30" dirty="0">
                <a:solidFill>
                  <a:schemeClr val="bg1"/>
                </a:solidFill>
                <a:latin typeface="Arial"/>
                <a:cs typeface="Arial"/>
              </a:rPr>
              <a:t>Temporal element provides richer narrative of evolving situation.</a:t>
            </a:r>
          </a:p>
          <a:p>
            <a:pPr>
              <a:lnSpc>
                <a:spcPct val="100000"/>
              </a:lnSpc>
              <a:spcBef>
                <a:spcPts val="600"/>
              </a:spcBef>
              <a:buClr>
                <a:srgbClr val="00AEEF"/>
              </a:buClr>
            </a:pPr>
            <a:r>
              <a:rPr lang="en-US" sz="1600" spc="-30" dirty="0">
                <a:solidFill>
                  <a:schemeClr val="bg1"/>
                </a:solidFill>
                <a:latin typeface="Arial"/>
                <a:cs typeface="Arial"/>
              </a:rPr>
              <a:t>BDM strong adaptability across sectors</a:t>
            </a:r>
          </a:p>
          <a:p>
            <a:pPr>
              <a:lnSpc>
                <a:spcPct val="100000"/>
              </a:lnSpc>
              <a:spcBef>
                <a:spcPts val="600"/>
              </a:spcBef>
              <a:buClr>
                <a:srgbClr val="00AEEF"/>
              </a:buClr>
            </a:pPr>
            <a:r>
              <a:rPr lang="en-US" sz="1600" spc="-30" dirty="0">
                <a:solidFill>
                  <a:schemeClr val="bg1"/>
                </a:solidFill>
                <a:latin typeface="Arial"/>
                <a:cs typeface="Arial"/>
              </a:rPr>
              <a:t>Short surveys in time series allows for quicker results iteration of interventions or strategies.</a:t>
            </a:r>
          </a:p>
          <a:p>
            <a:pPr>
              <a:lnSpc>
                <a:spcPct val="100000"/>
              </a:lnSpc>
              <a:spcBef>
                <a:spcPts val="600"/>
              </a:spcBef>
              <a:buClr>
                <a:srgbClr val="00AEEF"/>
              </a:buClr>
            </a:pPr>
            <a:endParaRPr lang="en-US" sz="1600" b="1" spc="-30">
              <a:solidFill>
                <a:schemeClr val="bg1"/>
              </a:solidFill>
              <a:latin typeface="Arial"/>
              <a:cs typeface="Arial"/>
            </a:endParaRPr>
          </a:p>
          <a:p>
            <a:pPr>
              <a:lnSpc>
                <a:spcPct val="100000"/>
              </a:lnSpc>
              <a:spcBef>
                <a:spcPts val="600"/>
              </a:spcBef>
              <a:buClr>
                <a:srgbClr val="00AEEF"/>
              </a:buClr>
            </a:pPr>
            <a:endParaRPr lang="en-US" sz="1600" b="1" spc="-3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Limitations:</a:t>
            </a:r>
          </a:p>
          <a:p>
            <a:pPr>
              <a:lnSpc>
                <a:spcPct val="100000"/>
              </a:lnSpc>
              <a:spcBef>
                <a:spcPts val="600"/>
              </a:spcBef>
              <a:buClr>
                <a:srgbClr val="00AEEF"/>
              </a:buClr>
            </a:pPr>
            <a:r>
              <a:rPr lang="en-US" sz="1600" dirty="0">
                <a:solidFill>
                  <a:schemeClr val="bg1"/>
                </a:solidFill>
              </a:rPr>
              <a:t>Survey length using phones limits extent of investigation.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Variable airtime costs and phone penetration rates may skew representativeness of population.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Limited aggregation and comparability at regional level due to heterogeneity of surveys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Absence of comparable studies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cs typeface="Arial"/>
              </a:rPr>
              <a:t>Generalized difficulty to integrate different surveys to contrast results</a:t>
            </a:r>
          </a:p>
          <a:p>
            <a:pPr>
              <a:lnSpc>
                <a:spcPct val="100000"/>
              </a:lnSpc>
              <a:spcBef>
                <a:spcPts val="600"/>
              </a:spcBef>
              <a:buClr>
                <a:srgbClr val="00AEEF"/>
              </a:buClr>
            </a:pPr>
            <a:r>
              <a:rPr lang="en-US" sz="1600" dirty="0">
                <a:solidFill>
                  <a:schemeClr val="bg1"/>
                </a:solidFill>
                <a:cs typeface="Arial"/>
              </a:rPr>
              <a:t>Observational effect on self-reporting questions on ‘practices’ (Desirability Bias)</a:t>
            </a:r>
          </a:p>
          <a:p>
            <a:pPr>
              <a:lnSpc>
                <a:spcPct val="100000"/>
              </a:lnSpc>
              <a:spcBef>
                <a:spcPts val="600"/>
              </a:spcBef>
              <a:buClr>
                <a:srgbClr val="00AEEF"/>
              </a:buClr>
            </a:pPr>
            <a:r>
              <a:rPr lang="en-US" sz="1600" dirty="0">
                <a:solidFill>
                  <a:schemeClr val="bg1"/>
                </a:solidFill>
                <a:cs typeface="Arial"/>
              </a:rPr>
              <a:t>Demand for adequate analytical capacity across the organization if such high frequency systems are in place.</a:t>
            </a:r>
          </a:p>
        </p:txBody>
      </p:sp>
      <p:sp>
        <p:nvSpPr>
          <p:cNvPr id="2" name="Shape 79">
            <a:extLst>
              <a:ext uri="{FF2B5EF4-FFF2-40B4-BE49-F238E27FC236}">
                <a16:creationId xmlns:a16="http://schemas.microsoft.com/office/drawing/2014/main" id="{4010FC24-3DEC-4C4C-8DC1-520A13F7DC1A}"/>
              </a:ext>
            </a:extLst>
          </p:cNvPr>
          <p:cNvSpPr/>
          <p:nvPr/>
        </p:nvSpPr>
        <p:spPr>
          <a:xfrm>
            <a:off x="462854" y="298453"/>
            <a:ext cx="7333556"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3200" b="1" spc="-10">
                <a:solidFill>
                  <a:srgbClr val="00AEEF"/>
                </a:solidFill>
                <a:latin typeface="Arial"/>
                <a:ea typeface="Arial" charset="0"/>
                <a:cs typeface="Arial"/>
                <a:sym typeface="Montserrat-Regular"/>
              </a:rPr>
              <a:t>11</a:t>
            </a:r>
            <a:r>
              <a:rPr kumimoji="0" lang="en-US" sz="3200" b="1" i="0" u="none" strike="noStrike" kern="1200" cap="none" spc="-10" normalizeH="0" baseline="0" noProof="0">
                <a:ln>
                  <a:noFill/>
                </a:ln>
                <a:solidFill>
                  <a:srgbClr val="00AEEF"/>
                </a:solidFill>
                <a:effectLst/>
                <a:uLnTx/>
                <a:uFillTx/>
                <a:latin typeface="Arial"/>
                <a:ea typeface="Arial" charset="0"/>
                <a:cs typeface="Arial"/>
                <a:sym typeface="Montserrat-Regular"/>
              </a:rPr>
              <a:t>.</a:t>
            </a:r>
            <a:r>
              <a:rPr lang="en-US" sz="3200" b="1" spc="-10">
                <a:solidFill>
                  <a:srgbClr val="00AEEF"/>
                </a:solidFill>
                <a:latin typeface="Arial"/>
                <a:ea typeface="Arial" charset="0"/>
                <a:cs typeface="Arial"/>
                <a:sym typeface="Montserrat-Regular"/>
              </a:rPr>
              <a:t> Strengths and Limitations</a:t>
            </a:r>
            <a:endParaRPr lang="en-US" sz="3200" b="1" i="0" u="none" strike="noStrike" kern="1200" cap="none" spc="-10" normalizeH="0" baseline="0" noProof="0">
              <a:ln>
                <a:noFill/>
              </a:ln>
              <a:solidFill>
                <a:srgbClr val="00AEEF"/>
              </a:solidFill>
              <a:effectLst/>
              <a:uLnTx/>
              <a:uFillTx/>
              <a:latin typeface="Arial"/>
              <a:ea typeface="Arial" charset="0"/>
              <a:cs typeface="Arial" charset="0"/>
            </a:endParaRPr>
          </a:p>
        </p:txBody>
      </p:sp>
      <p:sp>
        <p:nvSpPr>
          <p:cNvPr id="4" name="Footer Placeholder 3">
            <a:extLst>
              <a:ext uri="{FF2B5EF4-FFF2-40B4-BE49-F238E27FC236}">
                <a16:creationId xmlns:a16="http://schemas.microsoft.com/office/drawing/2014/main" id="{839CEC13-597D-4E45-8DFE-C22A763CFA02}"/>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427927EF-5EE0-4D4B-8C8C-3A1697C0AE02}"/>
              </a:ext>
            </a:extLst>
          </p:cNvPr>
          <p:cNvSpPr>
            <a:spLocks noGrp="1"/>
          </p:cNvSpPr>
          <p:nvPr>
            <p:ph type="sldNum" sz="quarter" idx="12"/>
          </p:nvPr>
        </p:nvSpPr>
        <p:spPr/>
        <p:txBody>
          <a:bodyPr/>
          <a:lstStyle/>
          <a:p>
            <a:fld id="{969B71CF-2512-DC4F-80BD-DF39A63C0657}" type="slidenum">
              <a:rPr lang="en-US" smtClean="0"/>
              <a:t>24</a:t>
            </a:fld>
            <a:endParaRPr lang="en-US"/>
          </a:p>
        </p:txBody>
      </p:sp>
      <p:graphicFrame>
        <p:nvGraphicFramePr>
          <p:cNvPr id="6" name="Table 5">
            <a:extLst>
              <a:ext uri="{FF2B5EF4-FFF2-40B4-BE49-F238E27FC236}">
                <a16:creationId xmlns:a16="http://schemas.microsoft.com/office/drawing/2014/main" id="{6DBBDA4C-21E7-418B-9FB7-815D167DC4DB}"/>
              </a:ext>
            </a:extLst>
          </p:cNvPr>
          <p:cNvGraphicFramePr>
            <a:graphicFrameLocks noGrp="1"/>
          </p:cNvGraphicFramePr>
          <p:nvPr>
            <p:extLst>
              <p:ext uri="{D42A27DB-BD31-4B8C-83A1-F6EECF244321}">
                <p14:modId xmlns:p14="http://schemas.microsoft.com/office/powerpoint/2010/main" val="2543985363"/>
              </p:ext>
            </p:extLst>
          </p:nvPr>
        </p:nvGraphicFramePr>
        <p:xfrm>
          <a:off x="361079" y="6194422"/>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24</a:t>
                      </a:fld>
                      <a:r>
                        <a:rPr lang="en-US" sz="1050" b="0">
                          <a:solidFill>
                            <a:schemeClr val="bg1"/>
                          </a:solidFill>
                        </a:rPr>
                        <a:t>  </a:t>
                      </a:r>
                      <a:r>
                        <a:rPr lang="en-US" sz="1050" b="0" i="0" kern="1200">
                          <a:solidFill>
                            <a:schemeClr val="bg1"/>
                          </a:solidFill>
                          <a:effectLst/>
                          <a:latin typeface="+mn-lt"/>
                          <a:ea typeface="+mn-ea"/>
                          <a:cs typeface="+mn-cs"/>
                        </a:rPr>
                        <a:t>|  </a:t>
                      </a:r>
                      <a:r>
                        <a:rPr lang="en-US" sz="1050" b="0" i="0" u="none" strike="noStrike" kern="1200" noProof="0">
                          <a:solidFill>
                            <a:schemeClr val="bg1"/>
                          </a:solidFill>
                          <a:effectLst/>
                          <a:latin typeface="Arial"/>
                        </a:rPr>
                        <a:t> </a:t>
                      </a:r>
                      <a:r>
                        <a:rPr lang="en-US" sz="1050">
                          <a:solidFill>
                            <a:schemeClr val="bg1"/>
                          </a:solidFill>
                        </a:rPr>
                        <a:t>Community Rapid Assessment on COVID: 3 Countries in ESAR</a:t>
                      </a:r>
                      <a:endParaRPr lang="en-US" sz="1050" b="0" i="0" u="none" strike="noStrike" kern="1200" noProof="0">
                        <a:solidFill>
                          <a:schemeClr val="bg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bg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1359134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5284EF-F085-B642-BFEC-6558221F7F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a:solidFill>
            <a:schemeClr val="accent1"/>
          </a:solidFill>
        </p:spPr>
      </p:pic>
      <p:sp>
        <p:nvSpPr>
          <p:cNvPr id="13" name="Title 4">
            <a:extLst>
              <a:ext uri="{FF2B5EF4-FFF2-40B4-BE49-F238E27FC236}">
                <a16:creationId xmlns:a16="http://schemas.microsoft.com/office/drawing/2014/main" id="{5C69FFDA-9F16-454C-97AB-72A64F656DD0}"/>
              </a:ext>
            </a:extLst>
          </p:cNvPr>
          <p:cNvSpPr txBox="1">
            <a:spLocks/>
          </p:cNvSpPr>
          <p:nvPr/>
        </p:nvSpPr>
        <p:spPr>
          <a:xfrm>
            <a:off x="0" y="79449"/>
            <a:ext cx="12192000" cy="5122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5400" b="1" dirty="0">
              <a:solidFill>
                <a:schemeClr val="bg1"/>
              </a:solidFill>
            </a:endParaRPr>
          </a:p>
          <a:p>
            <a:pPr>
              <a:lnSpc>
                <a:spcPct val="100000"/>
              </a:lnSpc>
            </a:pPr>
            <a:endParaRPr lang="en-US" sz="4000" b="1" dirty="0">
              <a:solidFill>
                <a:schemeClr val="bg1"/>
              </a:solidFill>
            </a:endParaRPr>
          </a:p>
          <a:p>
            <a:pPr>
              <a:lnSpc>
                <a:spcPct val="100000"/>
              </a:lnSpc>
            </a:pPr>
            <a:r>
              <a:rPr lang="en-US" sz="5400" b="1" dirty="0">
                <a:solidFill>
                  <a:schemeClr val="bg1"/>
                </a:solidFill>
              </a:rPr>
              <a:t> </a:t>
            </a:r>
            <a:r>
              <a:rPr lang="en-US" sz="5400" b="1" dirty="0"/>
              <a:t>Thank you.</a:t>
            </a:r>
            <a:r>
              <a:rPr lang="en-US" sz="5400" b="1" dirty="0">
                <a:solidFill>
                  <a:schemeClr val="bg1"/>
                </a:solidFill>
              </a:rPr>
              <a:t>  </a:t>
            </a:r>
            <a:endParaRPr lang="en-US" sz="5400" b="1" dirty="0">
              <a:solidFill>
                <a:schemeClr val="bg1"/>
              </a:solidFill>
              <a:cs typeface="Calibri Light"/>
            </a:endParaRPr>
          </a:p>
          <a:p>
            <a:pPr>
              <a:lnSpc>
                <a:spcPct val="100000"/>
              </a:lnSpc>
            </a:pPr>
            <a:endParaRPr lang="en-US" sz="4000" b="1" dirty="0"/>
          </a:p>
          <a:p>
            <a:pPr>
              <a:lnSpc>
                <a:spcPct val="100000"/>
              </a:lnSpc>
            </a:pPr>
            <a:endParaRPr lang="en-US" sz="4000" b="1" dirty="0"/>
          </a:p>
          <a:p>
            <a:pPr>
              <a:lnSpc>
                <a:spcPct val="100000"/>
              </a:lnSpc>
            </a:pPr>
            <a:endParaRPr lang="en-US" sz="1800" b="1" dirty="0"/>
          </a:p>
          <a:p>
            <a:pPr>
              <a:lnSpc>
                <a:spcPct val="100000"/>
              </a:lnSpc>
            </a:pPr>
            <a:r>
              <a:rPr lang="en-US" sz="4000" b="1" dirty="0"/>
              <a:t> Questions, suggestions, and ideas are welcome.</a:t>
            </a:r>
            <a:endParaRPr lang="en-US" sz="4000" b="1" dirty="0">
              <a:cs typeface="Calibri Light"/>
            </a:endParaRPr>
          </a:p>
          <a:p>
            <a:pPr>
              <a:lnSpc>
                <a:spcPct val="100000"/>
              </a:lnSpc>
            </a:pPr>
            <a:endParaRPr lang="en-US" sz="5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800" dirty="0"/>
          </a:p>
          <a:p>
            <a:pPr>
              <a:lnSpc>
                <a:spcPct val="100000"/>
              </a:lnSpc>
            </a:pPr>
            <a:endParaRPr lang="en-US" sz="1800" dirty="0"/>
          </a:p>
        </p:txBody>
      </p:sp>
      <p:sp>
        <p:nvSpPr>
          <p:cNvPr id="7" name="TextBox 6">
            <a:extLst>
              <a:ext uri="{FF2B5EF4-FFF2-40B4-BE49-F238E27FC236}">
                <a16:creationId xmlns:a16="http://schemas.microsoft.com/office/drawing/2014/main" id="{11DAB3BB-4283-6B42-A2DD-9528D262783E}"/>
              </a:ext>
            </a:extLst>
          </p:cNvPr>
          <p:cNvSpPr txBox="1"/>
          <p:nvPr/>
        </p:nvSpPr>
        <p:spPr>
          <a:xfrm rot="16200000">
            <a:off x="-971550" y="4628035"/>
            <a:ext cx="2324101" cy="230832"/>
          </a:xfrm>
          <a:prstGeom prst="rect">
            <a:avLst/>
          </a:prstGeom>
          <a:noFill/>
        </p:spPr>
        <p:txBody>
          <a:bodyPr wrap="square" rtlCol="0">
            <a:spAutoFit/>
          </a:bodyPr>
          <a:lstStyle/>
          <a:p>
            <a:r>
              <a:rPr lang="en-US" sz="900">
                <a:solidFill>
                  <a:schemeClr val="tx1">
                    <a:alpha val="40000"/>
                  </a:schemeClr>
                </a:solidFill>
              </a:rPr>
              <a:t>© UNICEF/UN0216133</a:t>
            </a:r>
          </a:p>
        </p:txBody>
      </p:sp>
      <p:pic>
        <p:nvPicPr>
          <p:cNvPr id="10" name="Picture 9">
            <a:extLst>
              <a:ext uri="{FF2B5EF4-FFF2-40B4-BE49-F238E27FC236}">
                <a16:creationId xmlns:a16="http://schemas.microsoft.com/office/drawing/2014/main" id="{4C2645F3-2CBE-0E4F-84D0-7B8A2A2854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sp>
        <p:nvSpPr>
          <p:cNvPr id="2" name="Footer Placeholder 1">
            <a:extLst>
              <a:ext uri="{FF2B5EF4-FFF2-40B4-BE49-F238E27FC236}">
                <a16:creationId xmlns:a16="http://schemas.microsoft.com/office/drawing/2014/main" id="{3AC55C59-5575-49A9-841B-0C89F891A129}"/>
              </a:ext>
            </a:extLst>
          </p:cNvPr>
          <p:cNvSpPr>
            <a:spLocks noGrp="1"/>
          </p:cNvSpPr>
          <p:nvPr>
            <p:ph type="ftr" sz="quarter" idx="11"/>
          </p:nvPr>
        </p:nvSpPr>
        <p:spPr>
          <a:xfrm>
            <a:off x="482448" y="6356349"/>
            <a:ext cx="4114800" cy="365125"/>
          </a:xfrm>
        </p:spPr>
        <p:txBody>
          <a:bodyPr/>
          <a:lstStyle/>
          <a:p>
            <a:r>
              <a:rPr lang="en-US">
                <a:solidFill>
                  <a:schemeClr val="tx1"/>
                </a:solidFill>
              </a:rPr>
              <a:t>Community Rapid Assessment on COVID: 3 Countries in ESAR</a:t>
            </a:r>
          </a:p>
        </p:txBody>
      </p:sp>
      <p:sp>
        <p:nvSpPr>
          <p:cNvPr id="3" name="Slide Number Placeholder 2">
            <a:extLst>
              <a:ext uri="{FF2B5EF4-FFF2-40B4-BE49-F238E27FC236}">
                <a16:creationId xmlns:a16="http://schemas.microsoft.com/office/drawing/2014/main" id="{61F5A778-C5D7-4046-AAEB-DAD77E9AE3B9}"/>
              </a:ext>
            </a:extLst>
          </p:cNvPr>
          <p:cNvSpPr>
            <a:spLocks noGrp="1"/>
          </p:cNvSpPr>
          <p:nvPr>
            <p:ph type="sldNum" sz="quarter" idx="12"/>
          </p:nvPr>
        </p:nvSpPr>
        <p:spPr/>
        <p:txBody>
          <a:bodyPr/>
          <a:lstStyle/>
          <a:p>
            <a:fld id="{13693880-679E-4B39-BB81-20A2BD16C956}" type="slidenum">
              <a:rPr lang="en-US" smtClean="0"/>
              <a:t>25</a:t>
            </a:fld>
            <a:endParaRPr lang="en-US"/>
          </a:p>
        </p:txBody>
      </p:sp>
    </p:spTree>
    <p:extLst>
      <p:ext uri="{BB962C8B-B14F-4D97-AF65-F5344CB8AC3E}">
        <p14:creationId xmlns:p14="http://schemas.microsoft.com/office/powerpoint/2010/main" val="401344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1D835-8C2B-498F-843B-1966F8FF73AB}"/>
              </a:ext>
            </a:extLst>
          </p:cNvPr>
          <p:cNvSpPr txBox="1"/>
          <p:nvPr/>
        </p:nvSpPr>
        <p:spPr>
          <a:xfrm>
            <a:off x="60960" y="182880"/>
            <a:ext cx="11917680" cy="6432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340"/>
              </a:lnSpc>
              <a:spcBef>
                <a:spcPts val="1200"/>
              </a:spcBef>
            </a:pPr>
            <a:r>
              <a:rPr lang="en-US" sz="1600" b="1">
                <a:solidFill>
                  <a:srgbClr val="00B0F0"/>
                </a:solidFill>
                <a:latin typeface="Arial" panose="020B0604020202020204" pitchFamily="34" charset="0"/>
                <a:ea typeface="+mn-lt"/>
                <a:cs typeface="Arial" panose="020B0604020202020204" pitchFamily="34" charset="0"/>
              </a:rPr>
              <a:t>References</a:t>
            </a:r>
            <a:endParaRPr lang="en-US" sz="1600">
              <a:solidFill>
                <a:srgbClr val="00B0F0"/>
              </a:solidFill>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latin typeface="Arial"/>
                <a:cs typeface="Arial"/>
                <a:hlinkClick r:id="rId2"/>
              </a:rPr>
              <a:t>Petit, V. (2019). The Behavioural Drivers Model: A Conceptual Framework for Social and Behaviour Change Programming. UNICEF.</a:t>
            </a:r>
          </a:p>
          <a:p>
            <a:pPr marL="171450" indent="-171450">
              <a:lnSpc>
                <a:spcPct val="125000"/>
              </a:lnSpc>
              <a:spcBef>
                <a:spcPts val="1200"/>
              </a:spcBef>
              <a:buClr>
                <a:srgbClr val="00B0F0"/>
              </a:buClr>
              <a:buFont typeface="Arial,Sans-Serif"/>
              <a:buChar char="•"/>
            </a:pPr>
            <a:r>
              <a:rPr lang="en-US" sz="1600">
                <a:latin typeface="Arial"/>
                <a:cs typeface="Arial"/>
              </a:rPr>
              <a:t>Croke, Kevin, et al. “Collecting High Frequency Panel Data in Africa Using Mobile Phone Interviews.” </a:t>
            </a:r>
            <a:r>
              <a:rPr lang="en-US" sz="1600" i="1">
                <a:latin typeface="Arial"/>
                <a:cs typeface="Arial"/>
              </a:rPr>
              <a:t>Policy Research Working Papers</a:t>
            </a:r>
            <a:r>
              <a:rPr lang="en-US" sz="1600">
                <a:latin typeface="Arial"/>
                <a:cs typeface="Arial"/>
              </a:rPr>
              <a:t>, 2012, doi:10.1596/1813-9450-6097</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Deborah Toppenberg-Pejcic, Jane Noyes, Tomas Allen, </a:t>
            </a:r>
            <a:r>
              <a:rPr lang="en-US" sz="1600" err="1">
                <a:latin typeface="Arial"/>
                <a:cs typeface="Arial"/>
              </a:rPr>
              <a:t>Nyka</a:t>
            </a:r>
            <a:r>
              <a:rPr lang="en-US" sz="1600">
                <a:latin typeface="Arial"/>
                <a:cs typeface="Arial"/>
              </a:rPr>
              <a:t> Alexander, Marsha Vanderford &amp; Gaya </a:t>
            </a:r>
            <a:r>
              <a:rPr lang="en-US" sz="1600" err="1">
                <a:latin typeface="Arial"/>
                <a:cs typeface="Arial"/>
              </a:rPr>
              <a:t>Gamhewage</a:t>
            </a:r>
            <a:r>
              <a:rPr lang="en-US" sz="1600">
                <a:latin typeface="Arial"/>
                <a:cs typeface="Arial"/>
              </a:rPr>
              <a:t> (2019) Emergency Risk Communication: Lessons Learned from a Rapid Review of Recent Gray Literature on Ebola, Zika, and Yellow Fever, Health Communication, 34:4, 437-455, DOI: 10.1080/10410236.2017.1405488 </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Durbin, Will, et al. “Chapter 3:Using Mobile Phones for High-Frequency Data Collection.” </a:t>
            </a:r>
            <a:r>
              <a:rPr lang="en-US" sz="1600" i="1">
                <a:latin typeface="Arial"/>
                <a:cs typeface="Arial"/>
              </a:rPr>
              <a:t>Mobile Research Methods: Opportunities and Challenges of Mobile Research Methodologies</a:t>
            </a:r>
            <a:r>
              <a:rPr lang="en-US" sz="1600">
                <a:latin typeface="Arial"/>
                <a:cs typeface="Arial"/>
              </a:rPr>
              <a:t>, by Daniele </a:t>
            </a:r>
            <a:r>
              <a:rPr lang="en-US" sz="1600" err="1">
                <a:latin typeface="Arial"/>
                <a:cs typeface="Arial"/>
              </a:rPr>
              <a:t>Toninelli</a:t>
            </a:r>
            <a:r>
              <a:rPr lang="en-US" sz="1600">
                <a:latin typeface="Arial"/>
                <a:cs typeface="Arial"/>
              </a:rPr>
              <a:t> et al., Ubiquity Press, 2015</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Gamma, Anna E., et al. “The Impact of Various Promotional Activities on Ebola Prevention Behaviors and Psychosocial Factors Predicting Ebola Prevention Behaviors in the Gambia Evaluation of Ebola Prevention Promotions.” </a:t>
            </a:r>
            <a:r>
              <a:rPr lang="en-US" sz="1600" i="1">
                <a:latin typeface="Arial"/>
                <a:cs typeface="Arial"/>
              </a:rPr>
              <a:t>International Journal of Environmental Research and Public Health</a:t>
            </a:r>
            <a:r>
              <a:rPr lang="en-US" sz="1600">
                <a:latin typeface="Arial"/>
                <a:cs typeface="Arial"/>
              </a:rPr>
              <a:t>, vol. 16, no. 11, 2019, p. 2020., doi:10.3390/ijerph16112020</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Giroux, Stacey A., et al. “A High-Frequency Mobile Phone Data Collection Approach for Research in Social-Environmental Systems: Applications in Climate Variability and Food Security in Sub-Saharan Africa.” </a:t>
            </a:r>
            <a:r>
              <a:rPr lang="en-US" sz="1600" i="1">
                <a:latin typeface="Arial"/>
                <a:cs typeface="Arial"/>
              </a:rPr>
              <a:t>Environmental Modelling &amp; Software</a:t>
            </a:r>
            <a:r>
              <a:rPr lang="en-US" sz="1600">
                <a:latin typeface="Arial"/>
                <a:cs typeface="Arial"/>
              </a:rPr>
              <a:t>, vol. 119, 2019, pp. 57–69., doi:10.1016/j.envsoft.2019.05.011 </a:t>
            </a:r>
            <a:endParaRPr lang="en-US" sz="1600">
              <a:latin typeface="Arial"/>
              <a:ea typeface="+mn-lt"/>
              <a:cs typeface="Arial"/>
            </a:endParaRPr>
          </a:p>
          <a:p>
            <a:pPr marL="171450" indent="-171450">
              <a:lnSpc>
                <a:spcPts val="3340"/>
              </a:lnSpc>
              <a:spcBef>
                <a:spcPts val="130"/>
              </a:spcBef>
              <a:buFont typeface="Arial,Sans-Serif"/>
              <a:buChar char="•"/>
            </a:pPr>
            <a:endParaRPr lang="en-US" sz="1600">
              <a:latin typeface="Arial" panose="020B0604020202020204" pitchFamily="34" charset="0"/>
              <a:ea typeface="+mn-lt"/>
              <a:cs typeface="Arial" panose="020B0604020202020204" pitchFamily="34" charset="0"/>
            </a:endParaRPr>
          </a:p>
        </p:txBody>
      </p:sp>
      <p:graphicFrame>
        <p:nvGraphicFramePr>
          <p:cNvPr id="6" name="Table 5">
            <a:extLst>
              <a:ext uri="{FF2B5EF4-FFF2-40B4-BE49-F238E27FC236}">
                <a16:creationId xmlns:a16="http://schemas.microsoft.com/office/drawing/2014/main" id="{3EC1B4B0-60EA-488E-9712-3F5AC68A43BA}"/>
              </a:ext>
            </a:extLst>
          </p:cNvPr>
          <p:cNvGraphicFramePr>
            <a:graphicFrameLocks noGrp="1"/>
          </p:cNvGraphicFramePr>
          <p:nvPr>
            <p:extLst>
              <p:ext uri="{D42A27DB-BD31-4B8C-83A1-F6EECF244321}">
                <p14:modId xmlns:p14="http://schemas.microsoft.com/office/powerpoint/2010/main" val="1940384774"/>
              </p:ext>
            </p:extLst>
          </p:nvPr>
        </p:nvGraphicFramePr>
        <p:xfrm>
          <a:off x="187960" y="6138373"/>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26</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114507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DDDB1-058C-4E8E-9156-8DA06779A04E}"/>
              </a:ext>
            </a:extLst>
          </p:cNvPr>
          <p:cNvSpPr txBox="1"/>
          <p:nvPr/>
        </p:nvSpPr>
        <p:spPr>
          <a:xfrm>
            <a:off x="0" y="355600"/>
            <a:ext cx="1196848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latin typeface="Arial" panose="020B0604020202020204" pitchFamily="34" charset="0"/>
                <a:cs typeface="Arial" panose="020B0604020202020204" pitchFamily="34" charset="0"/>
              </a:rPr>
              <a:t>References (continued)</a:t>
            </a:r>
            <a:r>
              <a:rPr lang="en-US" sz="1600">
                <a:solidFill>
                  <a:srgbClr val="00B0F0"/>
                </a:solidFill>
                <a:latin typeface="Arial" panose="020B0604020202020204" pitchFamily="34" charset="0"/>
                <a:cs typeface="Arial" panose="020B0604020202020204" pitchFamily="34" charset="0"/>
              </a:rPr>
              <a:t>​</a:t>
            </a:r>
          </a:p>
          <a:p>
            <a:pPr marL="171450" indent="-171450">
              <a:lnSpc>
                <a:spcPct val="125000"/>
              </a:lnSpc>
              <a:spcBef>
                <a:spcPts val="1200"/>
              </a:spcBef>
              <a:buClr>
                <a:srgbClr val="00B0F0"/>
              </a:buClr>
              <a:buFont typeface="Arial,Sans-Serif"/>
              <a:buChar char="•"/>
            </a:pPr>
            <a:r>
              <a:rPr lang="en-US" sz="1600" err="1">
                <a:latin typeface="Arial" panose="020B0604020202020204" pitchFamily="34" charset="0"/>
                <a:cs typeface="Arial" panose="020B0604020202020204" pitchFamily="34" charset="0"/>
              </a:rPr>
              <a:t>Grantz</a:t>
            </a:r>
            <a:r>
              <a:rPr lang="en-US" sz="1600">
                <a:latin typeface="Arial" panose="020B0604020202020204" pitchFamily="34" charset="0"/>
                <a:cs typeface="Arial" panose="020B0604020202020204" pitchFamily="34" charset="0"/>
              </a:rPr>
              <a:t>, K.H., Meredith, H.R., Cummings, D.A.T. </a:t>
            </a:r>
            <a:r>
              <a:rPr lang="en-US" sz="1600" i="1">
                <a:latin typeface="Arial" panose="020B0604020202020204" pitchFamily="34" charset="0"/>
                <a:cs typeface="Arial" panose="020B0604020202020204" pitchFamily="34" charset="0"/>
              </a:rPr>
              <a:t>et al.</a:t>
            </a:r>
            <a:r>
              <a:rPr lang="en-US" sz="1600">
                <a:latin typeface="Arial" panose="020B0604020202020204" pitchFamily="34" charset="0"/>
                <a:cs typeface="Arial" panose="020B0604020202020204" pitchFamily="34" charset="0"/>
              </a:rPr>
              <a:t> The use of mobile phone data to inform analysis of COVID-19 pandemic epidemiology. </a:t>
            </a:r>
            <a:r>
              <a:rPr lang="en-US" sz="1600" i="1">
                <a:latin typeface="Arial" panose="020B0604020202020204" pitchFamily="34" charset="0"/>
                <a:cs typeface="Arial" panose="020B0604020202020204" pitchFamily="34" charset="0"/>
              </a:rPr>
              <a:t>Nat </a:t>
            </a:r>
            <a:r>
              <a:rPr lang="en-US" sz="1600" i="1" err="1">
                <a:latin typeface="Arial" panose="020B0604020202020204" pitchFamily="34" charset="0"/>
                <a:cs typeface="Arial" panose="020B0604020202020204" pitchFamily="34" charset="0"/>
              </a:rPr>
              <a:t>Commun</a:t>
            </a:r>
            <a:r>
              <a:rPr lang="en-US" sz="1600">
                <a:latin typeface="Arial" panose="020B0604020202020204" pitchFamily="34" charset="0"/>
                <a:cs typeface="Arial" panose="020B0604020202020204" pitchFamily="34" charset="0"/>
              </a:rPr>
              <a:t> </a:t>
            </a:r>
            <a:r>
              <a:rPr lang="en-US" sz="1600" b="1">
                <a:latin typeface="Arial" panose="020B0604020202020204" pitchFamily="34" charset="0"/>
                <a:cs typeface="Arial" panose="020B0604020202020204" pitchFamily="34" charset="0"/>
              </a:rPr>
              <a:t>11, </a:t>
            </a:r>
            <a:r>
              <a:rPr lang="en-US" sz="1600">
                <a:latin typeface="Arial" panose="020B0604020202020204" pitchFamily="34" charset="0"/>
                <a:cs typeface="Arial" panose="020B0604020202020204" pitchFamily="34" charset="0"/>
              </a:rPr>
              <a:t>4961 (2020). </a:t>
            </a:r>
            <a:r>
              <a:rPr lang="en-US" sz="1600">
                <a:latin typeface="Arial" panose="020B0604020202020204" pitchFamily="34" charset="0"/>
                <a:cs typeface="Arial" panose="020B0604020202020204" pitchFamily="34" charset="0"/>
                <a:hlinkClick r:id="rId2"/>
              </a:rPr>
              <a:t>https://doi.org/10.1038/s41467-020-18190-5</a:t>
            </a:r>
            <a:endParaRPr lang="en-US" sz="1600">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Jacobsen, Kathryn H., et al. “Lessons from the Ebola Outbreak: Action Items for Emerging Infectious Disease Preparedness and Response.” </a:t>
            </a:r>
            <a:r>
              <a:rPr lang="en-US" sz="1600" i="1" err="1">
                <a:solidFill>
                  <a:srgbClr val="000000"/>
                </a:solidFill>
                <a:latin typeface="Arial" panose="020B0604020202020204" pitchFamily="34" charset="0"/>
                <a:cs typeface="Arial" panose="020B0604020202020204" pitchFamily="34" charset="0"/>
              </a:rPr>
              <a:t>EcoHealth</a:t>
            </a:r>
            <a:r>
              <a:rPr lang="en-US" sz="1600">
                <a:solidFill>
                  <a:srgbClr val="000000"/>
                </a:solidFill>
                <a:latin typeface="Arial" panose="020B0604020202020204" pitchFamily="34" charset="0"/>
                <a:cs typeface="Arial" panose="020B0604020202020204" pitchFamily="34" charset="0"/>
              </a:rPr>
              <a:t>, vol. 13, no. 1, 2016, pp. 200–212., doi:10.1007/s10393-016-1100-5</a:t>
            </a:r>
            <a:endParaRPr lang="en-US" sz="1600">
              <a:latin typeface="Arial" panose="020B0604020202020204" pitchFamily="34" charset="0"/>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Li, </a:t>
            </a:r>
            <a:r>
              <a:rPr lang="en-US" sz="1600" err="1">
                <a:solidFill>
                  <a:srgbClr val="000000"/>
                </a:solidFill>
                <a:latin typeface="Arial" panose="020B0604020202020204" pitchFamily="34" charset="0"/>
                <a:cs typeface="Arial" panose="020B0604020202020204" pitchFamily="34" charset="0"/>
              </a:rPr>
              <a:t>Jingtao</a:t>
            </a:r>
            <a:r>
              <a:rPr lang="en-US" sz="1600">
                <a:solidFill>
                  <a:srgbClr val="000000"/>
                </a:solidFill>
                <a:latin typeface="Arial" panose="020B0604020202020204" pitchFamily="34" charset="0"/>
                <a:cs typeface="Arial" panose="020B0604020202020204" pitchFamily="34" charset="0"/>
              </a:rPr>
              <a:t>, et al. “Behaviors of High-Frequency Subscribers in Cellular Data Networks.” </a:t>
            </a:r>
            <a:r>
              <a:rPr lang="en-US" sz="1600" i="1">
                <a:solidFill>
                  <a:srgbClr val="000000"/>
                </a:solidFill>
                <a:latin typeface="Arial" panose="020B0604020202020204" pitchFamily="34" charset="0"/>
                <a:cs typeface="Arial" panose="020B0604020202020204" pitchFamily="34" charset="0"/>
              </a:rPr>
              <a:t>Security and Communication Networks</a:t>
            </a:r>
            <a:r>
              <a:rPr lang="en-US" sz="1600">
                <a:solidFill>
                  <a:srgbClr val="000000"/>
                </a:solidFill>
                <a:latin typeface="Arial" panose="020B0604020202020204" pitchFamily="34" charset="0"/>
                <a:cs typeface="Arial" panose="020B0604020202020204" pitchFamily="34" charset="0"/>
              </a:rPr>
              <a:t>, vol. 2018, 2018, pp. 1–12., doi:10.1155/2018/2506319 ​</a:t>
            </a:r>
          </a:p>
          <a:p>
            <a:pPr marL="171450" indent="-171450">
              <a:lnSpc>
                <a:spcPct val="125000"/>
              </a:lnSpc>
              <a:spcBef>
                <a:spcPts val="1200"/>
              </a:spcBef>
              <a:buClr>
                <a:srgbClr val="00B0F0"/>
              </a:buClr>
              <a:buFont typeface="Arial,Sans-Serif"/>
              <a:buChar char="•"/>
            </a:pPr>
            <a:r>
              <a:rPr lang="en-US" sz="1600" err="1">
                <a:solidFill>
                  <a:srgbClr val="000000"/>
                </a:solidFill>
                <a:latin typeface="Arial" panose="020B0604020202020204" pitchFamily="34" charset="0"/>
                <a:cs typeface="Arial" panose="020B0604020202020204" pitchFamily="34" charset="0"/>
              </a:rPr>
              <a:t>Milusheva</a:t>
            </a:r>
            <a:r>
              <a:rPr lang="en-US" sz="1600">
                <a:solidFill>
                  <a:srgbClr val="000000"/>
                </a:solidFill>
                <a:latin typeface="Arial" panose="020B0604020202020204" pitchFamily="34" charset="0"/>
                <a:cs typeface="Arial" panose="020B0604020202020204" pitchFamily="34" charset="0"/>
              </a:rPr>
              <a:t>, Sveta. “Using Mobile Phone Data to Reduce Spread of Disease.” </a:t>
            </a:r>
            <a:r>
              <a:rPr lang="en-US" sz="1600" i="1">
                <a:solidFill>
                  <a:srgbClr val="000000"/>
                </a:solidFill>
                <a:latin typeface="Arial" panose="020B0604020202020204" pitchFamily="34" charset="0"/>
                <a:cs typeface="Arial" panose="020B0604020202020204" pitchFamily="34" charset="0"/>
              </a:rPr>
              <a:t>Policy Research Working Papers</a:t>
            </a:r>
            <a:r>
              <a:rPr lang="en-US" sz="1600">
                <a:solidFill>
                  <a:srgbClr val="000000"/>
                </a:solidFill>
                <a:latin typeface="Arial" panose="020B0604020202020204" pitchFamily="34" charset="0"/>
                <a:cs typeface="Arial" panose="020B0604020202020204" pitchFamily="34" charset="0"/>
              </a:rPr>
              <a:t>, 2020, doi:10.1596/1813-9450-9198. ​</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Oliver, Nuria, et al. “Mobile Phone Data for Informing Public Health Actions across the COVID-19 Pandemic Life Cycle.” </a:t>
            </a:r>
            <a:r>
              <a:rPr lang="en-US" sz="1600" i="1">
                <a:solidFill>
                  <a:srgbClr val="000000"/>
                </a:solidFill>
                <a:latin typeface="Arial" panose="020B0604020202020204" pitchFamily="34" charset="0"/>
                <a:cs typeface="Arial" panose="020B0604020202020204" pitchFamily="34" charset="0"/>
              </a:rPr>
              <a:t>Science Advances</a:t>
            </a:r>
            <a:r>
              <a:rPr lang="en-US" sz="1600">
                <a:solidFill>
                  <a:srgbClr val="000000"/>
                </a:solidFill>
                <a:latin typeface="Arial" panose="020B0604020202020204" pitchFamily="34" charset="0"/>
                <a:cs typeface="Arial" panose="020B0604020202020204" pitchFamily="34" charset="0"/>
              </a:rPr>
              <a:t>, vol. 6, no. 23, 2020, doi:10.1126/sciadv.abc0764​</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Winters, </a:t>
            </a:r>
            <a:r>
              <a:rPr lang="en-US" sz="1600" err="1">
                <a:solidFill>
                  <a:srgbClr val="000000"/>
                </a:solidFill>
                <a:latin typeface="Arial" panose="020B0604020202020204" pitchFamily="34" charset="0"/>
                <a:cs typeface="Arial" panose="020B0604020202020204" pitchFamily="34" charset="0"/>
              </a:rPr>
              <a:t>Maike</a:t>
            </a:r>
            <a:r>
              <a:rPr lang="en-US" sz="1600">
                <a:solidFill>
                  <a:srgbClr val="000000"/>
                </a:solidFill>
                <a:latin typeface="Arial" panose="020B0604020202020204" pitchFamily="34" charset="0"/>
                <a:cs typeface="Arial" panose="020B0604020202020204" pitchFamily="34" charset="0"/>
              </a:rPr>
              <a:t>, et al. “Risk Communication and Ebola-Specific Knowledge and Behavior during 2014–2015 Outbreak, Sierra Leone.” </a:t>
            </a:r>
            <a:r>
              <a:rPr lang="en-US" sz="1600" i="1">
                <a:solidFill>
                  <a:srgbClr val="000000"/>
                </a:solidFill>
                <a:latin typeface="Arial" panose="020B0604020202020204" pitchFamily="34" charset="0"/>
                <a:cs typeface="Arial" panose="020B0604020202020204" pitchFamily="34" charset="0"/>
              </a:rPr>
              <a:t>Emerging Infectious Diseases</a:t>
            </a:r>
            <a:r>
              <a:rPr lang="en-US" sz="1600">
                <a:solidFill>
                  <a:srgbClr val="000000"/>
                </a:solidFill>
                <a:latin typeface="Arial" panose="020B0604020202020204" pitchFamily="34" charset="0"/>
                <a:cs typeface="Arial" panose="020B0604020202020204" pitchFamily="34" charset="0"/>
              </a:rPr>
              <a:t>, vol. 24, no. 2, 2018, pp. 336–344., doi:10.3201/eid2402.171028</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Zhang, </a:t>
            </a:r>
            <a:r>
              <a:rPr lang="en-US" sz="1600" err="1">
                <a:solidFill>
                  <a:srgbClr val="000000"/>
                </a:solidFill>
                <a:latin typeface="Arial" panose="020B0604020202020204" pitchFamily="34" charset="0"/>
                <a:cs typeface="Arial" panose="020B0604020202020204" pitchFamily="34" charset="0"/>
              </a:rPr>
              <a:t>Liwei</a:t>
            </a:r>
            <a:r>
              <a:rPr lang="en-US" sz="1600">
                <a:solidFill>
                  <a:srgbClr val="000000"/>
                </a:solidFill>
                <a:latin typeface="Arial" panose="020B0604020202020204" pitchFamily="34" charset="0"/>
                <a:cs typeface="Arial" panose="020B0604020202020204" pitchFamily="34" charset="0"/>
              </a:rPr>
              <a:t>, et al. “Effective Risk Communication for Public Health Emergency: Reflection on the COVID-19 (2019-NCoV) Outbreak in Wuhan, China.” </a:t>
            </a:r>
            <a:r>
              <a:rPr lang="en-US" sz="1600" i="1">
                <a:solidFill>
                  <a:srgbClr val="000000"/>
                </a:solidFill>
                <a:latin typeface="Arial" panose="020B0604020202020204" pitchFamily="34" charset="0"/>
                <a:cs typeface="Arial" panose="020B0604020202020204" pitchFamily="34" charset="0"/>
              </a:rPr>
              <a:t>Healthcare</a:t>
            </a:r>
            <a:r>
              <a:rPr lang="en-US" sz="1600">
                <a:solidFill>
                  <a:srgbClr val="000000"/>
                </a:solidFill>
                <a:latin typeface="Arial" panose="020B0604020202020204" pitchFamily="34" charset="0"/>
                <a:cs typeface="Arial" panose="020B0604020202020204" pitchFamily="34" charset="0"/>
              </a:rPr>
              <a:t>, vol. 8, no. 1, 2020, p. 64., doi:10.3390/healthcare8010064</a:t>
            </a:r>
            <a:endParaRPr lang="en-US" sz="1600">
              <a:latin typeface="Arial" panose="020B0604020202020204" pitchFamily="34" charset="0"/>
              <a:cs typeface="Arial" panose="020B0604020202020204" pitchFamily="34" charset="0"/>
            </a:endParaRPr>
          </a:p>
          <a:p>
            <a:endParaRPr lang="en-US" sz="1600">
              <a:solidFill>
                <a:srgbClr val="000000"/>
              </a:solidFill>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DE2F8F17-AC8D-4B8A-9CDC-5DBCBAE959D9}"/>
              </a:ext>
            </a:extLst>
          </p:cNvPr>
          <p:cNvGraphicFramePr>
            <a:graphicFrameLocks noGrp="1"/>
          </p:cNvGraphicFramePr>
          <p:nvPr>
            <p:extLst>
              <p:ext uri="{D42A27DB-BD31-4B8C-83A1-F6EECF244321}">
                <p14:modId xmlns:p14="http://schemas.microsoft.com/office/powerpoint/2010/main" val="3610723341"/>
              </p:ext>
            </p:extLst>
          </p:nvPr>
        </p:nvGraphicFramePr>
        <p:xfrm>
          <a:off x="114300" y="6234026"/>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27</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202468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CC05E4F-5109-47C8-AED1-C30D2EAA77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3849077" y="4370309"/>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599836" y="312895"/>
            <a:ext cx="5092648"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i="0" u="none" strike="noStrike" spc="-10">
                <a:solidFill>
                  <a:srgbClr val="00AEEF"/>
                </a:solidFill>
                <a:effectLst/>
                <a:latin typeface="Arial" charset="0"/>
                <a:cs typeface="Arial" charset="0"/>
                <a:sym typeface="Montserrat-Regular"/>
              </a:rPr>
              <a:t>1. PROOF OF </a:t>
            </a:r>
            <a:r>
              <a:rPr lang="en-US" sz="2800" b="1" i="0" u="none" strike="noStrike">
                <a:solidFill>
                  <a:srgbClr val="00AEEF"/>
                </a:solidFill>
                <a:effectLst/>
                <a:latin typeface="Arial" panose="020B0604020202020204" pitchFamily="34" charset="0"/>
              </a:rPr>
              <a:t>CONCEPT</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264795" y="736271"/>
            <a:ext cx="6231832" cy="5268109"/>
          </a:xfrm>
          <a:prstGeom prst="rect">
            <a:avLst/>
          </a:prstGeom>
          <a:noFill/>
        </p:spPr>
        <p:txBody>
          <a:bodyPr wrap="square" lIns="0" tIns="0" rIns="0" bIns="0" rtlCol="0" anchor="t">
            <a:spAutoFit/>
          </a:bodyPr>
          <a:lstStyle/>
          <a:p>
            <a:pPr>
              <a:defRPr/>
            </a:pPr>
            <a:endParaRPr kumimoji="0" lang="en-US" sz="1050" b="0" i="0" u="none" strike="noStrike" kern="1200" cap="none" spc="0" normalizeH="0" baseline="0" noProof="0">
              <a:ln>
                <a:noFill/>
              </a:ln>
              <a:solidFill>
                <a:srgbClr val="000000"/>
              </a:solidFill>
              <a:effectLst/>
              <a:uLnTx/>
              <a:uFillTx/>
              <a:latin typeface="Arial"/>
              <a:ea typeface="Arial" charset="0"/>
              <a:cs typeface="Arial"/>
            </a:endParaRPr>
          </a:p>
          <a:p>
            <a:pPr>
              <a:lnSpc>
                <a:spcPts val="2600"/>
              </a:lnSpc>
              <a:defRPr/>
            </a:pPr>
            <a:r>
              <a:rPr kumimoji="0" lang="en-US" b="0" i="0" u="none" strike="noStrike" kern="1200" cap="none" spc="0" normalizeH="0" baseline="0" noProof="0">
                <a:ln>
                  <a:noFill/>
                </a:ln>
                <a:solidFill>
                  <a:srgbClr val="000000"/>
                </a:solidFill>
                <a:effectLst/>
                <a:uLnTx/>
                <a:uFillTx/>
                <a:latin typeface="Arial"/>
                <a:ea typeface="Arial" charset="0"/>
                <a:cs typeface="Arial"/>
              </a:rPr>
              <a:t>A Rapid mobile-based </a:t>
            </a:r>
            <a:r>
              <a:rPr lang="en-US">
                <a:solidFill>
                  <a:srgbClr val="000000"/>
                </a:solidFill>
                <a:latin typeface="Arial"/>
                <a:ea typeface="Arial" charset="0"/>
                <a:cs typeface="Arial"/>
              </a:rPr>
              <a:t>p</a:t>
            </a:r>
            <a:r>
              <a:rPr kumimoji="0" lang="en-US" b="0" i="0" u="none" strike="noStrike" kern="1200" cap="none" spc="0" normalizeH="0" baseline="0" noProof="0" err="1">
                <a:ln>
                  <a:noFill/>
                </a:ln>
                <a:solidFill>
                  <a:srgbClr val="000000"/>
                </a:solidFill>
                <a:effectLst/>
                <a:uLnTx/>
                <a:uFillTx/>
                <a:latin typeface="Arial"/>
                <a:ea typeface="Arial" charset="0"/>
                <a:cs typeface="Arial"/>
              </a:rPr>
              <a:t>opulation</a:t>
            </a:r>
            <a:r>
              <a:rPr kumimoji="0" lang="en-US" b="0" i="0" u="none" strike="noStrike" kern="1200" cap="none" spc="0" normalizeH="0" baseline="0" noProof="0">
                <a:ln>
                  <a:noFill/>
                </a:ln>
                <a:solidFill>
                  <a:srgbClr val="000000"/>
                </a:solidFill>
                <a:effectLst/>
                <a:uLnTx/>
                <a:uFillTx/>
                <a:latin typeface="Arial"/>
                <a:ea typeface="Arial" charset="0"/>
                <a:cs typeface="Arial"/>
              </a:rPr>
              <a:t> short survey on behavior, coping </a:t>
            </a:r>
            <a:r>
              <a:rPr lang="en-US">
                <a:solidFill>
                  <a:srgbClr val="000000"/>
                </a:solidFill>
                <a:latin typeface="Arial"/>
                <a:ea typeface="Arial" charset="0"/>
                <a:cs typeface="Arial"/>
              </a:rPr>
              <a:t>s</a:t>
            </a:r>
            <a:r>
              <a:rPr kumimoji="0" lang="en-US" b="0" i="0" u="none" strike="noStrike" kern="1200" cap="none" spc="0" normalizeH="0" baseline="0" noProof="0" err="1">
                <a:ln>
                  <a:noFill/>
                </a:ln>
                <a:solidFill>
                  <a:srgbClr val="000000"/>
                </a:solidFill>
                <a:effectLst/>
                <a:uLnTx/>
                <a:uFillTx/>
                <a:latin typeface="Arial"/>
                <a:ea typeface="Arial" charset="0"/>
                <a:cs typeface="Arial"/>
              </a:rPr>
              <a:t>trategies</a:t>
            </a:r>
            <a:r>
              <a:rPr kumimoji="0" lang="en-US" b="0" i="0" u="none" strike="noStrike" kern="1200" cap="none" spc="0" normalizeH="0" baseline="0" noProof="0">
                <a:ln>
                  <a:noFill/>
                </a:ln>
                <a:solidFill>
                  <a:srgbClr val="000000"/>
                </a:solidFill>
                <a:effectLst/>
                <a:uLnTx/>
                <a:uFillTx/>
                <a:latin typeface="Arial"/>
                <a:ea typeface="Arial" charset="0"/>
                <a:cs typeface="Arial"/>
              </a:rPr>
              <a:t> and communication </a:t>
            </a:r>
            <a:r>
              <a:rPr lang="en-US">
                <a:solidFill>
                  <a:srgbClr val="000000"/>
                </a:solidFill>
                <a:latin typeface="Arial"/>
                <a:ea typeface="Arial" charset="0"/>
                <a:cs typeface="Arial"/>
              </a:rPr>
              <a:t>c</a:t>
            </a:r>
            <a:r>
              <a:rPr kumimoji="0" lang="en-US" b="0" i="0" u="none" strike="noStrike" kern="1200" cap="none" spc="0" normalizeH="0" baseline="0" noProof="0" err="1">
                <a:ln>
                  <a:noFill/>
                </a:ln>
                <a:solidFill>
                  <a:srgbClr val="000000"/>
                </a:solidFill>
                <a:effectLst/>
                <a:uLnTx/>
                <a:uFillTx/>
                <a:latin typeface="Arial"/>
                <a:ea typeface="Arial" charset="0"/>
                <a:cs typeface="Arial"/>
              </a:rPr>
              <a:t>hannels</a:t>
            </a:r>
            <a:r>
              <a:rPr kumimoji="0" lang="en-US" b="0" i="0" u="none" strike="noStrike" kern="1200" cap="none" spc="0" normalizeH="0" baseline="0" noProof="0">
                <a:ln>
                  <a:noFill/>
                </a:ln>
                <a:solidFill>
                  <a:srgbClr val="000000"/>
                </a:solidFill>
                <a:effectLst/>
                <a:uLnTx/>
                <a:uFillTx/>
                <a:latin typeface="Arial"/>
                <a:ea typeface="Arial" charset="0"/>
                <a:cs typeface="Arial"/>
              </a:rPr>
              <a:t> during COVID-19.</a:t>
            </a:r>
            <a:endParaRPr lang="en-US">
              <a:solidFill>
                <a:srgbClr val="000000"/>
              </a:solidFill>
              <a:latin typeface="Arial"/>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examine </a:t>
            </a:r>
            <a:r>
              <a:rPr lang="en-US" b="1">
                <a:solidFill>
                  <a:srgbClr val="000000"/>
                </a:solidFill>
                <a:latin typeface="Arial"/>
                <a:ea typeface="Arial" charset="0"/>
                <a:cs typeface="Arial"/>
              </a:rPr>
              <a:t>behaviors and drivers </a:t>
            </a:r>
            <a:r>
              <a:rPr lang="en-US">
                <a:solidFill>
                  <a:srgbClr val="000000"/>
                </a:solidFill>
                <a:latin typeface="Arial"/>
                <a:ea typeface="Arial" charset="0"/>
                <a:cs typeface="Arial"/>
              </a:rPr>
              <a:t>using mobile phone-based population surveys in a time series in order to assess relevance and to better prepare UNICEF to address future pandemics.</a:t>
            </a:r>
            <a:endParaRPr lang="en-US">
              <a:solidFill>
                <a:srgbClr val="000000"/>
              </a:solidFill>
              <a:latin typeface="Arial" charset="0"/>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demonstrate </a:t>
            </a:r>
            <a:r>
              <a:rPr lang="en-US" b="1">
                <a:solidFill>
                  <a:srgbClr val="000000"/>
                </a:solidFill>
                <a:latin typeface="Arial"/>
                <a:ea typeface="Arial" charset="0"/>
                <a:cs typeface="Arial"/>
              </a:rPr>
              <a:t>a lightweight methodological approach </a:t>
            </a:r>
            <a:r>
              <a:rPr lang="en-US">
                <a:solidFill>
                  <a:srgbClr val="000000"/>
                </a:solidFill>
                <a:latin typeface="Arial"/>
                <a:ea typeface="Arial" charset="0"/>
                <a:cs typeface="Arial"/>
              </a:rPr>
              <a:t>that can be used in other sectors with a relatively small budget envelope.</a:t>
            </a: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a:t>
            </a:r>
            <a:r>
              <a:rPr lang="en-US" b="1">
                <a:solidFill>
                  <a:srgbClr val="000000"/>
                </a:solidFill>
                <a:latin typeface="Arial"/>
                <a:ea typeface="Arial" charset="0"/>
                <a:cs typeface="Arial"/>
              </a:rPr>
              <a:t>routinely use social and behavioral population surveys </a:t>
            </a:r>
            <a:r>
              <a:rPr lang="en-US">
                <a:solidFill>
                  <a:srgbClr val="000000"/>
                </a:solidFill>
                <a:latin typeface="Arial"/>
                <a:ea typeface="Arial" charset="0"/>
                <a:cs typeface="Arial"/>
              </a:rPr>
              <a:t>as part of a data source in understanding the organizations effectiveness, relevance, etc., in evaluation designs.</a:t>
            </a:r>
          </a:p>
        </p:txBody>
      </p:sp>
      <p:sp>
        <p:nvSpPr>
          <p:cNvPr id="10" name="Footer Placeholder 8">
            <a:extLst>
              <a:ext uri="{FF2B5EF4-FFF2-40B4-BE49-F238E27FC236}">
                <a16:creationId xmlns:a16="http://schemas.microsoft.com/office/drawing/2014/main" id="{291FBF8C-3CCD-4714-BA38-BA4C50642208}"/>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3 | Community Rapid Assessment on COVID: 3 Countries in ESAR</a:t>
            </a:r>
          </a:p>
        </p:txBody>
      </p:sp>
      <p:sp>
        <p:nvSpPr>
          <p:cNvPr id="2" name="TextBox 1">
            <a:hlinkClick r:id="rId3"/>
            <a:extLst>
              <a:ext uri="{FF2B5EF4-FFF2-40B4-BE49-F238E27FC236}">
                <a16:creationId xmlns:a16="http://schemas.microsoft.com/office/drawing/2014/main" id="{687C29DE-236A-48A0-AC0D-30EA92148755}"/>
              </a:ext>
            </a:extLst>
          </p:cNvPr>
          <p:cNvSpPr txBox="1"/>
          <p:nvPr/>
        </p:nvSpPr>
        <p:spPr>
          <a:xfrm>
            <a:off x="3798452" y="5918683"/>
            <a:ext cx="2698175" cy="369332"/>
          </a:xfrm>
          <a:prstGeom prst="rect">
            <a:avLst/>
          </a:prstGeom>
          <a:solidFill>
            <a:schemeClr val="tx2">
              <a:lumMod val="95000"/>
            </a:schemeClr>
          </a:solidFill>
        </p:spPr>
        <p:txBody>
          <a:bodyPr wrap="square" rtlCol="0">
            <a:spAutoFit/>
          </a:bodyPr>
          <a:lstStyle/>
          <a:p>
            <a:pPr algn="ctr"/>
            <a:r>
              <a:rPr lang="en-US">
                <a:solidFill>
                  <a:srgbClr val="00B0F0"/>
                </a:solidFill>
              </a:rPr>
              <a:t>Find Concept Note here </a:t>
            </a:r>
          </a:p>
        </p:txBody>
      </p:sp>
    </p:spTree>
    <p:extLst>
      <p:ext uri="{BB962C8B-B14F-4D97-AF65-F5344CB8AC3E}">
        <p14:creationId xmlns:p14="http://schemas.microsoft.com/office/powerpoint/2010/main" val="242342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hape 79">
            <a:extLst>
              <a:ext uri="{FF2B5EF4-FFF2-40B4-BE49-F238E27FC236}">
                <a16:creationId xmlns:a16="http://schemas.microsoft.com/office/drawing/2014/main" id="{39943081-3A93-D346-86E2-1368E91E02F0}"/>
              </a:ext>
            </a:extLst>
          </p:cNvPr>
          <p:cNvSpPr/>
          <p:nvPr/>
        </p:nvSpPr>
        <p:spPr>
          <a:xfrm>
            <a:off x="337606" y="273744"/>
            <a:ext cx="893108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chemeClr val="bg2"/>
                </a:solidFill>
                <a:latin typeface="Arial"/>
                <a:ea typeface="Arial" charset="0"/>
                <a:cs typeface="Arial"/>
                <a:sym typeface="Montserrat-Regular"/>
              </a:rPr>
              <a:t>2.  STUDY FRAMEWORK</a:t>
            </a:r>
          </a:p>
        </p:txBody>
      </p:sp>
      <p:graphicFrame>
        <p:nvGraphicFramePr>
          <p:cNvPr id="10" name="Table 9">
            <a:extLst>
              <a:ext uri="{FF2B5EF4-FFF2-40B4-BE49-F238E27FC236}">
                <a16:creationId xmlns:a16="http://schemas.microsoft.com/office/drawing/2014/main" id="{6D022D1A-E292-DB48-9B30-641DA0FAE7CA}"/>
              </a:ext>
            </a:extLst>
          </p:cNvPr>
          <p:cNvGraphicFramePr>
            <a:graphicFrameLocks noGrp="1"/>
          </p:cNvGraphicFramePr>
          <p:nvPr>
            <p:extLst>
              <p:ext uri="{D42A27DB-BD31-4B8C-83A1-F6EECF244321}">
                <p14:modId xmlns:p14="http://schemas.microsoft.com/office/powerpoint/2010/main" val="120069307"/>
              </p:ext>
            </p:extLst>
          </p:nvPr>
        </p:nvGraphicFramePr>
        <p:xfrm>
          <a:off x="711678" y="6172200"/>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4</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b="0" i="0" u="none" strike="noStrike" kern="1200" noProof="0">
                          <a:solidFill>
                            <a:schemeClr val="tx1"/>
                          </a:solidFill>
                          <a:effectLst/>
                          <a:latin typeface="+mn-lt"/>
                        </a:rPr>
                        <a:t>CRA ESARO: Early Findings</a:t>
                      </a:r>
                      <a:endParaRPr lang="en-US" sz="1050" b="0" i="0" u="none" strike="noStrike" kern="1200" noProof="0">
                        <a:solidFill>
                          <a:schemeClr val="tx1"/>
                        </a:solidFill>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5" name="TextBox 4">
            <a:extLst>
              <a:ext uri="{FF2B5EF4-FFF2-40B4-BE49-F238E27FC236}">
                <a16:creationId xmlns:a16="http://schemas.microsoft.com/office/drawing/2014/main" id="{D1017F7D-C632-464C-969F-9E7D1575AAAB}"/>
              </a:ext>
            </a:extLst>
          </p:cNvPr>
          <p:cNvSpPr txBox="1"/>
          <p:nvPr/>
        </p:nvSpPr>
        <p:spPr>
          <a:xfrm>
            <a:off x="9960672" y="1321934"/>
            <a:ext cx="2036619" cy="4524315"/>
          </a:xfrm>
          <a:prstGeom prst="rect">
            <a:avLst/>
          </a:prstGeom>
          <a:noFill/>
        </p:spPr>
        <p:txBody>
          <a:bodyPr wrap="square" rtlCol="0">
            <a:spAutoFit/>
          </a:bodyPr>
          <a:lstStyle/>
          <a:p>
            <a:r>
              <a:rPr lang="en-US">
                <a:solidFill>
                  <a:schemeClr val="bg2"/>
                </a:solidFill>
                <a:ea typeface="Arial" charset="0"/>
                <a:cs typeface="Arial"/>
                <a:sym typeface="Univers LT Std 55 Roman"/>
              </a:rPr>
              <a:t>To use population mobile-phone based surveying methods to examine behavioral changes, coping strategies, and evolving needs during the COVID-19 pandemic to inform programming and public policy efforts.</a:t>
            </a:r>
            <a:endParaRPr lang="en-US">
              <a:solidFill>
                <a:schemeClr val="bg2"/>
              </a:solidFill>
            </a:endParaRPr>
          </a:p>
        </p:txBody>
      </p:sp>
      <p:sp>
        <p:nvSpPr>
          <p:cNvPr id="9" name="Footer Placeholder 8">
            <a:extLst>
              <a:ext uri="{FF2B5EF4-FFF2-40B4-BE49-F238E27FC236}">
                <a16:creationId xmlns:a16="http://schemas.microsoft.com/office/drawing/2014/main" id="{2B426819-8F95-4113-85AB-05B2CD65DD9E}"/>
              </a:ext>
            </a:extLst>
          </p:cNvPr>
          <p:cNvSpPr txBox="1">
            <a:spLocks/>
          </p:cNvSpPr>
          <p:nvPr/>
        </p:nvSpPr>
        <p:spPr>
          <a:xfrm>
            <a:off x="112162" y="6418348"/>
            <a:ext cx="45533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4 | Community Rapid Assessment on COVID: 3 Countries in ESAR</a:t>
            </a:r>
          </a:p>
        </p:txBody>
      </p:sp>
      <p:pic>
        <p:nvPicPr>
          <p:cNvPr id="7" name="Picture 6">
            <a:extLst>
              <a:ext uri="{FF2B5EF4-FFF2-40B4-BE49-F238E27FC236}">
                <a16:creationId xmlns:a16="http://schemas.microsoft.com/office/drawing/2014/main" id="{A787153F-CC61-40A2-84C5-F4792703BB9A}"/>
              </a:ext>
            </a:extLst>
          </p:cNvPr>
          <p:cNvPicPr>
            <a:picLocks noChangeAspect="1"/>
          </p:cNvPicPr>
          <p:nvPr/>
        </p:nvPicPr>
        <p:blipFill>
          <a:blip r:embed="rId3"/>
          <a:stretch>
            <a:fillRect/>
          </a:stretch>
        </p:blipFill>
        <p:spPr>
          <a:xfrm>
            <a:off x="155111" y="749836"/>
            <a:ext cx="9762612" cy="5668512"/>
          </a:xfrm>
          <a:prstGeom prst="rect">
            <a:avLst/>
          </a:prstGeom>
        </p:spPr>
      </p:pic>
      <p:sp>
        <p:nvSpPr>
          <p:cNvPr id="2" name="TextBox 1">
            <a:hlinkClick r:id="rId4"/>
            <a:extLst>
              <a:ext uri="{FF2B5EF4-FFF2-40B4-BE49-F238E27FC236}">
                <a16:creationId xmlns:a16="http://schemas.microsoft.com/office/drawing/2014/main" id="{29D2AA77-8329-4FE2-9289-E900D090CE04}"/>
              </a:ext>
            </a:extLst>
          </p:cNvPr>
          <p:cNvSpPr txBox="1"/>
          <p:nvPr/>
        </p:nvSpPr>
        <p:spPr>
          <a:xfrm>
            <a:off x="9017804" y="5953009"/>
            <a:ext cx="2950458" cy="369332"/>
          </a:xfrm>
          <a:prstGeom prst="rect">
            <a:avLst/>
          </a:prstGeom>
          <a:solidFill>
            <a:schemeClr val="tx2">
              <a:lumMod val="95000"/>
            </a:schemeClr>
          </a:solidFill>
        </p:spPr>
        <p:txBody>
          <a:bodyPr wrap="square" rtlCol="0">
            <a:spAutoFit/>
          </a:bodyPr>
          <a:lstStyle/>
          <a:p>
            <a:pPr algn="ctr"/>
            <a:r>
              <a:rPr lang="en-US">
                <a:solidFill>
                  <a:srgbClr val="00B0F0"/>
                </a:solidFill>
              </a:rPr>
              <a:t>Find BDM framework here </a:t>
            </a:r>
          </a:p>
        </p:txBody>
      </p:sp>
    </p:spTree>
    <p:extLst>
      <p:ext uri="{BB962C8B-B14F-4D97-AF65-F5344CB8AC3E}">
        <p14:creationId xmlns:p14="http://schemas.microsoft.com/office/powerpoint/2010/main" val="12203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 name="Shape 79">
            <a:extLst>
              <a:ext uri="{FF2B5EF4-FFF2-40B4-BE49-F238E27FC236}">
                <a16:creationId xmlns:a16="http://schemas.microsoft.com/office/drawing/2014/main" id="{22586C66-71D3-1C42-95D3-6AF960B0EBF6}"/>
              </a:ext>
            </a:extLst>
          </p:cNvPr>
          <p:cNvSpPr/>
          <p:nvPr/>
        </p:nvSpPr>
        <p:spPr>
          <a:xfrm>
            <a:off x="383604" y="212005"/>
            <a:ext cx="5188509" cy="12926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i="0" u="none" strike="noStrike">
                <a:solidFill>
                  <a:srgbClr val="00AEEF"/>
                </a:solidFill>
                <a:effectLst/>
                <a:latin typeface="Arial" panose="020B0604020202020204" pitchFamily="34" charset="0"/>
              </a:rPr>
              <a:t>3. ESAR Participating Countries and </a:t>
            </a:r>
            <a:r>
              <a:rPr lang="en-US" sz="2800" b="0" i="0">
                <a:solidFill>
                  <a:srgbClr val="FFFFFF"/>
                </a:solidFill>
                <a:effectLst/>
                <a:latin typeface="Arial" panose="020B0604020202020204" pitchFamily="34" charset="0"/>
              </a:rPr>
              <a:t>​</a:t>
            </a:r>
          </a:p>
          <a:p>
            <a:pPr algn="l" rtl="0" fontAlgn="base"/>
            <a:r>
              <a:rPr lang="en-US" sz="2800" b="1" i="0" u="none" strike="noStrike">
                <a:solidFill>
                  <a:srgbClr val="00AEEF"/>
                </a:solidFill>
                <a:effectLst/>
                <a:latin typeface="Arial" panose="020B0604020202020204" pitchFamily="34" charset="0"/>
              </a:rPr>
              <a:t>Disease Landscape</a:t>
            </a:r>
            <a:endParaRPr lang="en-US" sz="2800" b="0" i="0">
              <a:solidFill>
                <a:srgbClr val="FFFFFF"/>
              </a:solidFill>
              <a:effectLst/>
              <a:latin typeface="Segoe UI" panose="020B0502040204020203" pitchFamily="34" charset="0"/>
            </a:endParaRPr>
          </a:p>
        </p:txBody>
      </p:sp>
      <p:sp>
        <p:nvSpPr>
          <p:cNvPr id="5" name="Title 1">
            <a:extLst>
              <a:ext uri="{FF2B5EF4-FFF2-40B4-BE49-F238E27FC236}">
                <a16:creationId xmlns:a16="http://schemas.microsoft.com/office/drawing/2014/main" id="{6DEA7B6E-AC91-464D-A053-E33241726EE6}"/>
              </a:ext>
            </a:extLst>
          </p:cNvPr>
          <p:cNvSpPr txBox="1">
            <a:spLocks/>
          </p:cNvSpPr>
          <p:nvPr/>
        </p:nvSpPr>
        <p:spPr>
          <a:xfrm>
            <a:off x="381112" y="1641962"/>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sz="2100" b="1">
                <a:solidFill>
                  <a:schemeClr val="bg1">
                    <a:lumMod val="50000"/>
                  </a:schemeClr>
                </a:solidFill>
                <a:latin typeface="Arial"/>
                <a:ea typeface="Arial" charset="0"/>
                <a:cs typeface="Arial"/>
              </a:rPr>
              <a:t>Current Participating Countries:</a:t>
            </a:r>
            <a:endParaRPr lang="en-US" sz="2100" b="1" i="0" u="none" strike="noStrike" kern="1200" cap="none" spc="0" normalizeH="0" baseline="0" noProof="0">
              <a:ln>
                <a:noFill/>
              </a:ln>
              <a:solidFill>
                <a:schemeClr val="bg1">
                  <a:lumMod val="50000"/>
                </a:schemeClr>
              </a:solidFill>
              <a:effectLst/>
              <a:uLnTx/>
              <a:uFillTx/>
              <a:latin typeface="Arial"/>
              <a:ea typeface="Arial" charset="0"/>
              <a:cs typeface="Arial"/>
            </a:endParaRPr>
          </a:p>
          <a:p>
            <a:pPr marL="457200" indent="-457200">
              <a:spcBef>
                <a:spcPts val="800"/>
              </a:spcBef>
              <a:buAutoNum type="arabicPeriod"/>
              <a:defRPr/>
            </a:pPr>
            <a:r>
              <a:rPr lang="en-US" sz="1850">
                <a:solidFill>
                  <a:schemeClr val="bg1"/>
                </a:solidFill>
                <a:latin typeface="Arial"/>
                <a:ea typeface="Arial" charset="0"/>
                <a:cs typeface="Arial"/>
              </a:rPr>
              <a:t>ANGOLA: </a:t>
            </a:r>
            <a:r>
              <a:rPr lang="en-US" sz="1850" b="1">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ETHIOPIA: </a:t>
            </a:r>
            <a:r>
              <a:rPr lang="en-US" sz="1850" b="1">
                <a:solidFill>
                  <a:srgbClr val="00B0F0"/>
                </a:solidFill>
                <a:latin typeface="Arial"/>
                <a:ea typeface="Arial" charset="0"/>
                <a:cs typeface="Arial"/>
              </a:rPr>
              <a:t>Baseline Round 1 data collection completed; Analysis in process</a:t>
            </a:r>
            <a:endParaRPr lang="en-US" sz="1850" b="1" i="0" u="none" strike="noStrike" kern="1200" cap="none" spc="0" normalizeH="0" baseline="0" noProof="0">
              <a:ln>
                <a:noFill/>
              </a:ln>
              <a:solidFill>
                <a:srgbClr val="00B0F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KENYA: </a:t>
            </a:r>
            <a:r>
              <a:rPr lang="en-US" sz="1850" b="1">
                <a:solidFill>
                  <a:srgbClr val="00B050"/>
                </a:solidFill>
                <a:latin typeface="Arial"/>
                <a:ea typeface="Arial" charset="0"/>
                <a:cs typeface="Arial"/>
              </a:rPr>
              <a:t>Baseline Round 1 completed &amp;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MADAGASCAR: </a:t>
            </a:r>
            <a:r>
              <a:rPr lang="en-US" sz="1850" b="1">
                <a:solidFill>
                  <a:srgbClr val="00B050"/>
                </a:solidFill>
                <a:latin typeface="Arial"/>
                <a:ea typeface="Arial" charset="0"/>
                <a:cs typeface="Arial"/>
              </a:rPr>
              <a:t>Baseline Round 1 completed and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RWANDA: </a:t>
            </a:r>
            <a:r>
              <a:rPr lang="en-US" sz="1850" b="1">
                <a:solidFill>
                  <a:schemeClr val="accent1">
                    <a:lumMod val="50000"/>
                  </a:schemeClr>
                </a:solidFill>
                <a:latin typeface="Arial"/>
                <a:ea typeface="Arial" charset="0"/>
                <a:cs typeface="Arial"/>
              </a:rPr>
              <a:t>Contracted completing, awaiting  IRB approval</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SOUTH AFRICA: </a:t>
            </a:r>
            <a:r>
              <a:rPr lang="en-US" sz="1850" b="1">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SOUTH SUDAN: </a:t>
            </a:r>
            <a:r>
              <a:rPr lang="en-US" sz="1850" b="1">
                <a:solidFill>
                  <a:srgbClr val="00B050"/>
                </a:solidFill>
                <a:latin typeface="Arial"/>
                <a:ea typeface="Arial" charset="0"/>
                <a:cs typeface="Arial"/>
              </a:rPr>
              <a:t>Baseline Round 1 completed and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UGANDA: </a:t>
            </a:r>
            <a:r>
              <a:rPr lang="en-US" sz="1850" b="1">
                <a:solidFill>
                  <a:srgbClr val="00B0F0"/>
                </a:solidFill>
                <a:latin typeface="Arial"/>
                <a:ea typeface="Arial" charset="0"/>
                <a:cs typeface="Arial"/>
              </a:rPr>
              <a:t>Round 1 data collection in progress</a:t>
            </a:r>
            <a:endParaRPr lang="en-US" sz="1850" b="1" i="0" u="none" strike="noStrike" kern="1200" cap="none" spc="0" normalizeH="0" baseline="0" noProof="0">
              <a:ln>
                <a:noFill/>
              </a:ln>
              <a:solidFill>
                <a:srgbClr val="00B0F0"/>
              </a:solidFill>
              <a:effectLst/>
              <a:uLnTx/>
              <a:uFillTx/>
              <a:latin typeface="Arial"/>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1850" b="0" i="0" u="none" strike="noStrike" kern="1200" cap="none" spc="0" normalizeH="0" baseline="0" noProof="0">
              <a:ln>
                <a:noFill/>
              </a:ln>
              <a:solidFill>
                <a:schemeClr val="bg1"/>
              </a:solidFill>
              <a:effectLst/>
              <a:uLnTx/>
              <a:uFillTx/>
              <a:latin typeface="Arial" charset="0"/>
              <a:ea typeface="Arial" charset="0"/>
              <a:cs typeface="Arial" charset="0"/>
            </a:endParaRPr>
          </a:p>
        </p:txBody>
      </p:sp>
      <p:sp>
        <p:nvSpPr>
          <p:cNvPr id="260" name="Footer Placeholder 8">
            <a:extLst>
              <a:ext uri="{FF2B5EF4-FFF2-40B4-BE49-F238E27FC236}">
                <a16:creationId xmlns:a16="http://schemas.microsoft.com/office/drawing/2014/main" id="{56F4F60E-6ED9-48C1-AFF0-A3434D5E3E6F}"/>
              </a:ext>
            </a:extLst>
          </p:cNvPr>
          <p:cNvSpPr txBox="1">
            <a:spLocks/>
          </p:cNvSpPr>
          <p:nvPr/>
        </p:nvSpPr>
        <p:spPr>
          <a:xfrm>
            <a:off x="278417" y="6412079"/>
            <a:ext cx="45533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5 | Community Rapid Assessment on COVID: 3 Countries in ESAR</a:t>
            </a:r>
          </a:p>
        </p:txBody>
      </p:sp>
      <p:pic>
        <p:nvPicPr>
          <p:cNvPr id="3" name="Picture 2">
            <a:extLst>
              <a:ext uri="{FF2B5EF4-FFF2-40B4-BE49-F238E27FC236}">
                <a16:creationId xmlns:a16="http://schemas.microsoft.com/office/drawing/2014/main" id="{3D855285-831C-4406-8B5D-34F21E8C8AC4}"/>
              </a:ext>
            </a:extLst>
          </p:cNvPr>
          <p:cNvPicPr>
            <a:picLocks noChangeAspect="1"/>
          </p:cNvPicPr>
          <p:nvPr/>
        </p:nvPicPr>
        <p:blipFill rotWithShape="1">
          <a:blip r:embed="rId3"/>
          <a:srcRect l="15592" r="16204"/>
          <a:stretch/>
        </p:blipFill>
        <p:spPr>
          <a:xfrm>
            <a:off x="5718289" y="328963"/>
            <a:ext cx="6393218" cy="6200074"/>
          </a:xfrm>
          <a:prstGeom prst="rect">
            <a:avLst/>
          </a:prstGeom>
        </p:spPr>
      </p:pic>
    </p:spTree>
    <p:extLst>
      <p:ext uri="{BB962C8B-B14F-4D97-AF65-F5344CB8AC3E}">
        <p14:creationId xmlns:p14="http://schemas.microsoft.com/office/powerpoint/2010/main" val="75881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ermometer">
            <a:extLst>
              <a:ext uri="{FF2B5EF4-FFF2-40B4-BE49-F238E27FC236}">
                <a16:creationId xmlns:a16="http://schemas.microsoft.com/office/drawing/2014/main" id="{EA25674C-8391-4F96-8BDB-3D42A6896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901" y="1831929"/>
            <a:ext cx="546011" cy="546011"/>
          </a:xfrm>
          <a:prstGeom prst="rect">
            <a:avLst/>
          </a:prstGeom>
        </p:spPr>
      </p:pic>
      <p:sp>
        <p:nvSpPr>
          <p:cNvPr id="7" name="Title 1">
            <a:extLst>
              <a:ext uri="{FF2B5EF4-FFF2-40B4-BE49-F238E27FC236}">
                <a16:creationId xmlns:a16="http://schemas.microsoft.com/office/drawing/2014/main" id="{A699E2EF-61DE-41BD-A5FA-85208D431E9F}"/>
              </a:ext>
            </a:extLst>
          </p:cNvPr>
          <p:cNvSpPr txBox="1">
            <a:spLocks/>
          </p:cNvSpPr>
          <p:nvPr/>
        </p:nvSpPr>
        <p:spPr>
          <a:xfrm>
            <a:off x="205752" y="1015026"/>
            <a:ext cx="5245190"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Data Type</a:t>
            </a:r>
            <a:r>
              <a:rPr lang="en-US" sz="2000">
                <a:solidFill>
                  <a:schemeClr val="tx1"/>
                </a:solidFill>
                <a:latin typeface="Arial"/>
                <a:ea typeface="Arial" charset="0"/>
                <a:cs typeface="Arial"/>
              </a:rPr>
              <a:t>:  Quantitative, repeated cross-sectional time series.</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Periodicity</a:t>
            </a:r>
            <a:r>
              <a:rPr lang="en-US" sz="2000">
                <a:solidFill>
                  <a:schemeClr val="tx1"/>
                </a:solidFill>
                <a:latin typeface="Arial"/>
                <a:ea typeface="Arial" charset="0"/>
                <a:cs typeface="Arial"/>
              </a:rPr>
              <a:t>:  Multiple rounds planned for 1-2 month</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Geographic Coverage</a:t>
            </a:r>
            <a:r>
              <a:rPr lang="en-US" sz="2000">
                <a:solidFill>
                  <a:schemeClr val="tx1"/>
                </a:solidFill>
                <a:latin typeface="Arial"/>
                <a:ea typeface="Arial" charset="0"/>
                <a:cs typeface="Arial"/>
              </a:rPr>
              <a:t>:  National and sub-national </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Sampling &amp; Sample Size</a:t>
            </a:r>
            <a:r>
              <a:rPr lang="en-US" sz="2000">
                <a:solidFill>
                  <a:schemeClr val="tx1"/>
                </a:solidFill>
                <a:latin typeface="Arial"/>
                <a:ea typeface="Arial" charset="0"/>
                <a:cs typeface="Arial"/>
              </a:rPr>
              <a:t>: Probabilistic; ~N=1,000 </a:t>
            </a:r>
          </a:p>
          <a:p>
            <a:pPr marL="342900" indent="-342900">
              <a:lnSpc>
                <a:spcPct val="100000"/>
              </a:lnSpc>
              <a:spcBef>
                <a:spcPts val="600"/>
              </a:spcBef>
              <a:buClr>
                <a:srgbClr val="00B0F0"/>
              </a:buClr>
              <a:buFont typeface="Arial" panose="020B0604020202020204" pitchFamily="34" charset="0"/>
              <a:buChar char="•"/>
              <a:defRPr/>
            </a:pPr>
            <a:r>
              <a:rPr kumimoji="0" lang="en-US" sz="2000" b="1" i="0" u="none" strike="noStrike" kern="1200" cap="none" spc="0" normalizeH="0" baseline="0" noProof="0">
                <a:ln>
                  <a:noFill/>
                </a:ln>
                <a:solidFill>
                  <a:schemeClr val="tx1"/>
                </a:solidFill>
                <a:effectLst/>
                <a:uLnTx/>
                <a:uFillTx/>
                <a:latin typeface="Arial"/>
                <a:ea typeface="Arial" charset="0"/>
                <a:cs typeface="Arial"/>
              </a:rPr>
              <a:t>Instrument:</a:t>
            </a:r>
            <a:r>
              <a:rPr lang="en-US" sz="2000">
                <a:solidFill>
                  <a:schemeClr val="tx1"/>
                </a:solidFill>
                <a:latin typeface="Arial"/>
                <a:ea typeface="Arial" charset="0"/>
                <a:cs typeface="Arial"/>
              </a:rPr>
              <a:t> </a:t>
            </a:r>
            <a:r>
              <a:rPr kumimoji="0" lang="en-US" sz="2000" b="0" i="0" u="none" strike="noStrike" kern="1200" cap="none" spc="0" normalizeH="0" baseline="0" noProof="0">
                <a:ln>
                  <a:noFill/>
                </a:ln>
                <a:solidFill>
                  <a:schemeClr val="tx1"/>
                </a:solidFill>
                <a:effectLst/>
                <a:uLnTx/>
                <a:uFillTx/>
                <a:latin typeface="Arial"/>
                <a:ea typeface="Arial" charset="0"/>
                <a:cs typeface="Arial"/>
              </a:rPr>
              <a:t> Short quantitative survey with </a:t>
            </a:r>
            <a:r>
              <a:rPr lang="en-US" sz="2000">
                <a:solidFill>
                  <a:schemeClr val="tx1"/>
                </a:solidFill>
                <a:latin typeface="Arial"/>
                <a:ea typeface="Arial" charset="0"/>
                <a:cs typeface="Arial"/>
              </a:rPr>
              <a:t>standardized questions with room for country adaptation (Max 24 questions)</a:t>
            </a:r>
            <a:endParaRPr lang="en-US" sz="2000" b="0" i="0" u="none" strike="noStrike" kern="1200" cap="none" spc="0" normalizeH="0" baseline="0" noProof="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Demographic variables</a:t>
            </a:r>
            <a:r>
              <a:rPr lang="en-US" sz="2000">
                <a:solidFill>
                  <a:schemeClr val="tx1"/>
                </a:solidFill>
                <a:latin typeface="Arial"/>
                <a:ea typeface="Arial" charset="0"/>
                <a:cs typeface="Arial"/>
              </a:rPr>
              <a:t>: </a:t>
            </a:r>
          </a:p>
          <a:p>
            <a:pPr>
              <a:lnSpc>
                <a:spcPct val="100000"/>
              </a:lnSpc>
              <a:spcBef>
                <a:spcPts val="0"/>
              </a:spcBef>
              <a:defRPr/>
            </a:pPr>
            <a:r>
              <a:rPr lang="en-US" sz="2000">
                <a:solidFill>
                  <a:schemeClr val="tx1"/>
                </a:solidFill>
                <a:latin typeface="Arial"/>
                <a:ea typeface="Arial" charset="0"/>
                <a:cs typeface="Arial"/>
              </a:rPr>
              <a:t>	a) Sex, </a:t>
            </a:r>
          </a:p>
          <a:p>
            <a:pPr>
              <a:lnSpc>
                <a:spcPct val="100000"/>
              </a:lnSpc>
              <a:spcBef>
                <a:spcPts val="0"/>
              </a:spcBef>
              <a:defRPr/>
            </a:pPr>
            <a:r>
              <a:rPr lang="en-US" sz="2000">
                <a:solidFill>
                  <a:schemeClr val="tx1"/>
                </a:solidFill>
                <a:latin typeface="Arial"/>
                <a:ea typeface="Arial" charset="0"/>
                <a:cs typeface="Arial"/>
              </a:rPr>
              <a:t>	b) Age, </a:t>
            </a:r>
            <a:endParaRPr lang="en-US">
              <a:solidFill>
                <a:schemeClr val="tx1"/>
              </a:solidFill>
              <a:latin typeface="Calibri Light" panose="020F0302020204030204"/>
              <a:ea typeface="Arial" charset="0"/>
              <a:cs typeface="Calibri Light" panose="020F0302020204030204"/>
            </a:endParaRPr>
          </a:p>
          <a:p>
            <a:pPr>
              <a:lnSpc>
                <a:spcPct val="100000"/>
              </a:lnSpc>
              <a:spcBef>
                <a:spcPts val="0"/>
              </a:spcBef>
              <a:defRPr/>
            </a:pPr>
            <a:r>
              <a:rPr lang="en-US" sz="2000">
                <a:solidFill>
                  <a:schemeClr val="tx1"/>
                </a:solidFill>
                <a:latin typeface="Arial"/>
                <a:ea typeface="Arial" charset="0"/>
                <a:cs typeface="Arial"/>
              </a:rPr>
              <a:t>	c) Education, and </a:t>
            </a:r>
            <a:endParaRPr lang="en-US">
              <a:solidFill>
                <a:schemeClr val="tx1"/>
              </a:solidFill>
              <a:latin typeface="Calibri Light" panose="020F0302020204030204"/>
              <a:ea typeface="Arial" charset="0"/>
              <a:cs typeface="Calibri Light"/>
            </a:endParaRPr>
          </a:p>
          <a:p>
            <a:pPr marR="0" lvl="0" algn="l" defTabSz="685800">
              <a:lnSpc>
                <a:spcPct val="100000"/>
              </a:lnSpc>
              <a:spcBef>
                <a:spcPts val="0"/>
              </a:spcBef>
              <a:spcAft>
                <a:spcPts val="0"/>
              </a:spcAft>
              <a:buClrTx/>
              <a:buSzTx/>
              <a:tabLst/>
              <a:defRPr/>
            </a:pPr>
            <a:r>
              <a:rPr lang="en-US" sz="2000">
                <a:solidFill>
                  <a:schemeClr val="tx1"/>
                </a:solidFill>
                <a:latin typeface="Arial"/>
                <a:ea typeface="Arial" charset="0"/>
                <a:cs typeface="Arial"/>
              </a:rPr>
              <a:t>	d) Urban/Rural Setting</a:t>
            </a:r>
            <a:endParaRPr lang="en-US">
              <a:solidFill>
                <a:schemeClr val="tx1"/>
              </a:solidFill>
              <a:cs typeface="Calibri Light"/>
            </a:endParaRPr>
          </a:p>
          <a:p>
            <a:pPr marR="0" lvl="0" algn="l" defTabSz="685800" rtl="0" eaLnBrk="1" fontAlgn="auto" latinLnBrk="0" hangingPunct="1">
              <a:lnSpc>
                <a:spcPct val="100000"/>
              </a:lnSpc>
              <a:spcBef>
                <a:spcPts val="600"/>
              </a:spcBef>
              <a:spcAft>
                <a:spcPts val="0"/>
              </a:spcAft>
              <a:buClrTx/>
              <a:buSzTx/>
              <a:tabLst/>
              <a:defRPr/>
            </a:pPr>
            <a:endParaRPr lang="en-US" sz="2000">
              <a:solidFill>
                <a:schemeClr val="tx1"/>
              </a:solidFill>
              <a:latin typeface="Arial"/>
              <a:ea typeface="Arial" charset="0"/>
              <a:cs typeface="Arial"/>
            </a:endParaRPr>
          </a:p>
        </p:txBody>
      </p:sp>
      <p:pic>
        <p:nvPicPr>
          <p:cNvPr id="8" name="Graphic 7" descr="Checklist">
            <a:extLst>
              <a:ext uri="{FF2B5EF4-FFF2-40B4-BE49-F238E27FC236}">
                <a16:creationId xmlns:a16="http://schemas.microsoft.com/office/drawing/2014/main" id="{CEEA4243-1310-457F-B934-ABF7586EDC9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275856" y="2461133"/>
            <a:ext cx="476273" cy="476273"/>
          </a:xfrm>
          <a:prstGeom prst="rect">
            <a:avLst/>
          </a:prstGeom>
        </p:spPr>
      </p:pic>
      <p:pic>
        <p:nvPicPr>
          <p:cNvPr id="10" name="Graphic 9" descr="Business Growth">
            <a:extLst>
              <a:ext uri="{FF2B5EF4-FFF2-40B4-BE49-F238E27FC236}">
                <a16:creationId xmlns:a16="http://schemas.microsoft.com/office/drawing/2014/main" id="{CDE23082-8EF4-4F20-BDA1-332D2931ED37}"/>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316631" y="1876796"/>
            <a:ext cx="476275" cy="476275"/>
          </a:xfrm>
          <a:prstGeom prst="rect">
            <a:avLst/>
          </a:prstGeom>
        </p:spPr>
      </p:pic>
      <p:sp>
        <p:nvSpPr>
          <p:cNvPr id="27" name="Shape 79">
            <a:extLst>
              <a:ext uri="{FF2B5EF4-FFF2-40B4-BE49-F238E27FC236}">
                <a16:creationId xmlns:a16="http://schemas.microsoft.com/office/drawing/2014/main" id="{4051BEC0-5951-4F16-AFB8-7A96C17F89AA}"/>
              </a:ext>
            </a:extLst>
          </p:cNvPr>
          <p:cNvSpPr/>
          <p:nvPr/>
        </p:nvSpPr>
        <p:spPr>
          <a:xfrm>
            <a:off x="474593" y="415334"/>
            <a:ext cx="4825855"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a:solidFill>
                  <a:srgbClr val="00AEEF"/>
                </a:solidFill>
                <a:latin typeface="Arial"/>
                <a:cs typeface="Arial"/>
              </a:rPr>
              <a:t>4</a:t>
            </a:r>
            <a:r>
              <a:rPr lang="en-US" sz="2800" b="1" i="0" u="none" strike="noStrike">
                <a:solidFill>
                  <a:srgbClr val="00AEEF"/>
                </a:solidFill>
                <a:effectLst/>
                <a:latin typeface="Arial"/>
                <a:cs typeface="Arial"/>
              </a:rPr>
              <a:t>. </a:t>
            </a:r>
            <a:r>
              <a:rPr lang="en-US" sz="2800" b="1">
                <a:solidFill>
                  <a:srgbClr val="00AEEF"/>
                </a:solidFill>
                <a:latin typeface="Arial"/>
                <a:cs typeface="Arial"/>
              </a:rPr>
              <a:t>METHODOLOGY</a:t>
            </a:r>
            <a:endParaRPr lang="en-US" sz="2800" b="1" i="0">
              <a:solidFill>
                <a:srgbClr val="00AEEF"/>
              </a:solidFill>
              <a:effectLst/>
              <a:latin typeface="Arial"/>
              <a:cs typeface="Arial"/>
            </a:endParaRPr>
          </a:p>
        </p:txBody>
      </p:sp>
      <p:sp>
        <p:nvSpPr>
          <p:cNvPr id="29" name="Title 1">
            <a:extLst>
              <a:ext uri="{FF2B5EF4-FFF2-40B4-BE49-F238E27FC236}">
                <a16:creationId xmlns:a16="http://schemas.microsoft.com/office/drawing/2014/main" id="{6D13FCC9-A35A-4230-B67E-29FF9CDFF733}"/>
              </a:ext>
            </a:extLst>
          </p:cNvPr>
          <p:cNvSpPr txBox="1">
            <a:spLocks/>
          </p:cNvSpPr>
          <p:nvPr/>
        </p:nvSpPr>
        <p:spPr>
          <a:xfrm>
            <a:off x="5955283" y="513165"/>
            <a:ext cx="4693052"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Data Collection Modalities</a:t>
            </a:r>
          </a:p>
        </p:txBody>
      </p:sp>
      <p:sp>
        <p:nvSpPr>
          <p:cNvPr id="47" name="Title 1">
            <a:extLst>
              <a:ext uri="{FF2B5EF4-FFF2-40B4-BE49-F238E27FC236}">
                <a16:creationId xmlns:a16="http://schemas.microsoft.com/office/drawing/2014/main" id="{E2854AB0-AB78-4F5D-8689-82C2D4C0FFC5}"/>
              </a:ext>
            </a:extLst>
          </p:cNvPr>
          <p:cNvSpPr txBox="1">
            <a:spLocks/>
          </p:cNvSpPr>
          <p:nvPr/>
        </p:nvSpPr>
        <p:spPr>
          <a:xfrm>
            <a:off x="6252462" y="904444"/>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kumimoji="0" lang="en-US" sz="1800" b="0" i="0" u="none" strike="noStrike" kern="1200" cap="none" spc="0" normalizeH="0" baseline="0" noProof="0">
                <a:ln>
                  <a:noFill/>
                </a:ln>
                <a:solidFill>
                  <a:schemeClr val="tx1"/>
                </a:solidFill>
                <a:effectLst/>
                <a:uLnTx/>
                <a:uFillTx/>
                <a:latin typeface="Arial"/>
                <a:ea typeface="Arial" charset="0"/>
                <a:cs typeface="Arial"/>
              </a:rPr>
              <a:t>Random Digital Dialing</a:t>
            </a:r>
            <a:r>
              <a:rPr lang="en-US" sz="1800">
                <a:solidFill>
                  <a:schemeClr val="tx1"/>
                </a:solidFill>
                <a:latin typeface="Arial"/>
                <a:ea typeface="Arial" charset="0"/>
                <a:cs typeface="Arial"/>
              </a:rPr>
              <a:t> using</a:t>
            </a:r>
            <a:r>
              <a:rPr kumimoji="0" lang="en-US" sz="1800" b="0" i="0" u="none" strike="noStrike" kern="1200" cap="none" spc="0" normalizeH="0" baseline="0" noProof="0">
                <a:ln>
                  <a:noFill/>
                </a:ln>
                <a:solidFill>
                  <a:schemeClr val="tx1"/>
                </a:solidFill>
                <a:effectLst/>
                <a:uLnTx/>
                <a:uFillTx/>
                <a:latin typeface="Arial"/>
                <a:ea typeface="Arial" charset="0"/>
                <a:cs typeface="Arial"/>
              </a:rPr>
              <a:t> Interactive Voice Recording Survey</a:t>
            </a:r>
            <a:endParaRPr lang="en-US" sz="1800" b="0" i="0" u="none" strike="noStrike" kern="1200" cap="none" spc="0" normalizeH="0" baseline="0" noProof="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1800">
                <a:solidFill>
                  <a:schemeClr val="tx1"/>
                </a:solidFill>
                <a:latin typeface="Arial"/>
                <a:ea typeface="Arial" charset="0"/>
                <a:cs typeface="Arial"/>
              </a:rPr>
              <a:t>Face to Face (ONA platform, S. Sudan)</a:t>
            </a:r>
            <a:endParaRPr lang="en-US" sz="1800" b="0" i="0" u="none" strike="noStrike" kern="1200" cap="none" spc="0" normalizeH="0" baseline="0" noProof="0">
              <a:ln>
                <a:noFill/>
              </a:ln>
              <a:solidFill>
                <a:schemeClr val="tx1"/>
              </a:solidFill>
              <a:effectLst/>
              <a:uLnTx/>
              <a:uFillTx/>
              <a:latin typeface="Arial"/>
              <a:ea typeface="Arial" charset="0"/>
              <a:cs typeface="Arial" charset="0"/>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9" name="Title 1">
            <a:extLst>
              <a:ext uri="{FF2B5EF4-FFF2-40B4-BE49-F238E27FC236}">
                <a16:creationId xmlns:a16="http://schemas.microsoft.com/office/drawing/2014/main" id="{2861C0D3-53E9-49A4-87E8-06A2799E942F}"/>
              </a:ext>
            </a:extLst>
          </p:cNvPr>
          <p:cNvSpPr txBox="1">
            <a:spLocks/>
          </p:cNvSpPr>
          <p:nvPr/>
        </p:nvSpPr>
        <p:spPr>
          <a:xfrm>
            <a:off x="5955283" y="3595966"/>
            <a:ext cx="4441408" cy="546012"/>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defRPr/>
            </a:pPr>
            <a:r>
              <a:rPr lang="en-US" sz="2650">
                <a:solidFill>
                  <a:srgbClr val="00AEEF"/>
                </a:solidFill>
                <a:latin typeface="Arial"/>
                <a:ea typeface="Arial" charset="0"/>
                <a:cs typeface="Arial"/>
              </a:rPr>
              <a:t>Country-Level Summary</a:t>
            </a:r>
            <a:endParaRPr kumimoji="0" lang="en-US" sz="2667" b="0" i="0" u="none" strike="noStrike" kern="1200" cap="none" spc="0" normalizeH="0" baseline="0" noProof="0">
              <a:ln>
                <a:noFill/>
              </a:ln>
              <a:solidFill>
                <a:srgbClr val="00AEEF"/>
              </a:solidFill>
              <a:effectLst/>
              <a:uLnTx/>
              <a:uFillTx/>
              <a:latin typeface="Arial"/>
              <a:ea typeface="Arial" charset="0"/>
              <a:cs typeface="Arial" charset="0"/>
            </a:endParaRPr>
          </a:p>
        </p:txBody>
      </p:sp>
      <p:sp>
        <p:nvSpPr>
          <p:cNvPr id="51" name="Title 1">
            <a:extLst>
              <a:ext uri="{FF2B5EF4-FFF2-40B4-BE49-F238E27FC236}">
                <a16:creationId xmlns:a16="http://schemas.microsoft.com/office/drawing/2014/main" id="{A05D6FCE-C110-47ED-8B9A-ACDCCD187BC0}"/>
              </a:ext>
            </a:extLst>
          </p:cNvPr>
          <p:cNvSpPr txBox="1">
            <a:spLocks/>
          </p:cNvSpPr>
          <p:nvPr/>
        </p:nvSpPr>
        <p:spPr>
          <a:xfrm>
            <a:off x="5957286" y="1980026"/>
            <a:ext cx="2637140"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Quality Control  </a:t>
            </a:r>
          </a:p>
        </p:txBody>
      </p:sp>
      <p:sp>
        <p:nvSpPr>
          <p:cNvPr id="53" name="Title 1">
            <a:extLst>
              <a:ext uri="{FF2B5EF4-FFF2-40B4-BE49-F238E27FC236}">
                <a16:creationId xmlns:a16="http://schemas.microsoft.com/office/drawing/2014/main" id="{4DF42585-21C2-4799-AAD5-C9F47E86045A}"/>
              </a:ext>
            </a:extLst>
          </p:cNvPr>
          <p:cNvSpPr txBox="1">
            <a:spLocks/>
          </p:cNvSpPr>
          <p:nvPr/>
        </p:nvSpPr>
        <p:spPr>
          <a:xfrm>
            <a:off x="6252850" y="2376720"/>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schemeClr val="tx1"/>
                </a:solidFill>
                <a:latin typeface="Arial"/>
                <a:ea typeface="Arial" charset="0"/>
                <a:cs typeface="Arial"/>
              </a:rPr>
              <a:t>Pre-survey testing</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Methodological review of instruments</a:t>
            </a:r>
          </a:p>
          <a:p>
            <a:pPr marL="342900" marR="0" lvl="0" indent="-342900" algn="l" defTabSz="6858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Ex-Post facto sample weighting**</a:t>
            </a: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aphicFrame>
        <p:nvGraphicFramePr>
          <p:cNvPr id="56" name="Table 56">
            <a:extLst>
              <a:ext uri="{FF2B5EF4-FFF2-40B4-BE49-F238E27FC236}">
                <a16:creationId xmlns:a16="http://schemas.microsoft.com/office/drawing/2014/main" id="{2B7744AF-5E54-4C28-9270-B50D9347F277}"/>
              </a:ext>
            </a:extLst>
          </p:cNvPr>
          <p:cNvGraphicFramePr>
            <a:graphicFrameLocks noGrp="1"/>
          </p:cNvGraphicFramePr>
          <p:nvPr>
            <p:extLst>
              <p:ext uri="{D42A27DB-BD31-4B8C-83A1-F6EECF244321}">
                <p14:modId xmlns:p14="http://schemas.microsoft.com/office/powerpoint/2010/main" val="2104675999"/>
              </p:ext>
            </p:extLst>
          </p:nvPr>
        </p:nvGraphicFramePr>
        <p:xfrm>
          <a:off x="5955283" y="4019170"/>
          <a:ext cx="6164371" cy="2171385"/>
        </p:xfrm>
        <a:graphic>
          <a:graphicData uri="http://schemas.openxmlformats.org/drawingml/2006/table">
            <a:tbl>
              <a:tblPr firstRow="1" bandRow="1">
                <a:tableStyleId>{C083E6E3-FA7D-4D7B-A595-EF9225AFEA82}</a:tableStyleId>
              </a:tblPr>
              <a:tblGrid>
                <a:gridCol w="1392698">
                  <a:extLst>
                    <a:ext uri="{9D8B030D-6E8A-4147-A177-3AD203B41FA5}">
                      <a16:colId xmlns:a16="http://schemas.microsoft.com/office/drawing/2014/main" val="4094689363"/>
                    </a:ext>
                  </a:extLst>
                </a:gridCol>
                <a:gridCol w="1407279">
                  <a:extLst>
                    <a:ext uri="{9D8B030D-6E8A-4147-A177-3AD203B41FA5}">
                      <a16:colId xmlns:a16="http://schemas.microsoft.com/office/drawing/2014/main" val="1455218656"/>
                    </a:ext>
                  </a:extLst>
                </a:gridCol>
                <a:gridCol w="1085850">
                  <a:extLst>
                    <a:ext uri="{9D8B030D-6E8A-4147-A177-3AD203B41FA5}">
                      <a16:colId xmlns:a16="http://schemas.microsoft.com/office/drawing/2014/main" val="2305891600"/>
                    </a:ext>
                  </a:extLst>
                </a:gridCol>
                <a:gridCol w="2278544">
                  <a:extLst>
                    <a:ext uri="{9D8B030D-6E8A-4147-A177-3AD203B41FA5}">
                      <a16:colId xmlns:a16="http://schemas.microsoft.com/office/drawing/2014/main" val="3930948495"/>
                    </a:ext>
                  </a:extLst>
                </a:gridCol>
              </a:tblGrid>
              <a:tr h="326201">
                <a:tc>
                  <a:txBody>
                    <a:bodyPr/>
                    <a:lstStyle/>
                    <a:p>
                      <a:r>
                        <a:rPr lang="en-US"/>
                        <a:t>Country</a:t>
                      </a:r>
                    </a:p>
                  </a:txBody>
                  <a:tcPr/>
                </a:tc>
                <a:tc>
                  <a:txBody>
                    <a:bodyPr/>
                    <a:lstStyle/>
                    <a:p>
                      <a:r>
                        <a:rPr lang="en-US"/>
                        <a:t>Survey Size</a:t>
                      </a:r>
                    </a:p>
                  </a:txBody>
                  <a:tcPr/>
                </a:tc>
                <a:tc>
                  <a:txBody>
                    <a:bodyPr/>
                    <a:lstStyle/>
                    <a:p>
                      <a:r>
                        <a:rPr lang="en-US"/>
                        <a:t>Modality</a:t>
                      </a:r>
                    </a:p>
                  </a:txBody>
                  <a:tcPr/>
                </a:tc>
                <a:tc>
                  <a:txBody>
                    <a:bodyPr/>
                    <a:lstStyle/>
                    <a:p>
                      <a:r>
                        <a:rPr lang="en-US"/>
                        <a:t>CRA Type</a:t>
                      </a:r>
                    </a:p>
                  </a:txBody>
                  <a:tcPr/>
                </a:tc>
                <a:extLst>
                  <a:ext uri="{0D108BD9-81ED-4DB2-BD59-A6C34878D82A}">
                    <a16:rowId xmlns:a16="http://schemas.microsoft.com/office/drawing/2014/main" val="3079767482"/>
                  </a:ext>
                </a:extLst>
              </a:tr>
              <a:tr h="326201">
                <a:tc>
                  <a:txBody>
                    <a:bodyPr/>
                    <a:lstStyle/>
                    <a:p>
                      <a:r>
                        <a:rPr lang="en-US" i="1"/>
                        <a:t>Kenya</a:t>
                      </a:r>
                    </a:p>
                  </a:txBody>
                  <a:tcPr/>
                </a:tc>
                <a:tc>
                  <a:txBody>
                    <a:bodyPr/>
                    <a:lstStyle/>
                    <a:p>
                      <a:r>
                        <a:rPr lang="en-US"/>
                        <a:t>n = 1124</a:t>
                      </a:r>
                    </a:p>
                  </a:txBody>
                  <a:tcPr/>
                </a:tc>
                <a:tc>
                  <a:txBody>
                    <a:bodyPr/>
                    <a:lstStyle/>
                    <a:p>
                      <a:r>
                        <a:rPr lang="en-US"/>
                        <a:t>IVR</a:t>
                      </a:r>
                    </a:p>
                  </a:txBody>
                  <a:tcPr/>
                </a:tc>
                <a:tc>
                  <a:txBody>
                    <a:bodyPr/>
                    <a:lstStyle/>
                    <a:p>
                      <a:r>
                        <a:rPr lang="en-US" sz="1600"/>
                        <a:t>National CRA Standard</a:t>
                      </a:r>
                    </a:p>
                  </a:txBody>
                  <a:tcPr/>
                </a:tc>
                <a:extLst>
                  <a:ext uri="{0D108BD9-81ED-4DB2-BD59-A6C34878D82A}">
                    <a16:rowId xmlns:a16="http://schemas.microsoft.com/office/drawing/2014/main" val="1346863217"/>
                  </a:ext>
                </a:extLst>
              </a:tr>
              <a:tr h="570851">
                <a:tc>
                  <a:txBody>
                    <a:bodyPr/>
                    <a:lstStyle/>
                    <a:p>
                      <a:r>
                        <a:rPr lang="en-US" i="1"/>
                        <a:t>Madagascar</a:t>
                      </a:r>
                    </a:p>
                  </a:txBody>
                  <a:tcPr anchor="ctr"/>
                </a:tc>
                <a:tc>
                  <a:txBody>
                    <a:bodyPr/>
                    <a:lstStyle/>
                    <a:p>
                      <a:r>
                        <a:rPr lang="en-US"/>
                        <a:t>n = 4282</a:t>
                      </a:r>
                    </a:p>
                  </a:txBody>
                  <a:tcPr anchor="ctr"/>
                </a:tc>
                <a:tc>
                  <a:txBody>
                    <a:bodyPr/>
                    <a:lstStyle/>
                    <a:p>
                      <a:r>
                        <a:rPr lang="en-US"/>
                        <a:t>Paper-based</a:t>
                      </a:r>
                    </a:p>
                  </a:txBody>
                  <a:tcPr anchor="ctr"/>
                </a:tc>
                <a:tc>
                  <a:txBody>
                    <a:bodyPr/>
                    <a:lstStyle/>
                    <a:p>
                      <a:r>
                        <a:rPr lang="en-US" sz="1600"/>
                        <a:t>National and Localized Baseline with CRA 2</a:t>
                      </a:r>
                      <a:r>
                        <a:rPr lang="en-US" sz="1600" baseline="30000"/>
                        <a:t>nd</a:t>
                      </a:r>
                      <a:r>
                        <a:rPr lang="en-US" sz="1600"/>
                        <a:t> and 3</a:t>
                      </a:r>
                      <a:r>
                        <a:rPr lang="en-US" sz="1600" baseline="30000"/>
                        <a:t>rd</a:t>
                      </a:r>
                      <a:r>
                        <a:rPr lang="en-US" sz="1600"/>
                        <a:t> Round</a:t>
                      </a:r>
                    </a:p>
                  </a:txBody>
                  <a:tcPr/>
                </a:tc>
                <a:extLst>
                  <a:ext uri="{0D108BD9-81ED-4DB2-BD59-A6C34878D82A}">
                    <a16:rowId xmlns:a16="http://schemas.microsoft.com/office/drawing/2014/main" val="2612428314"/>
                  </a:ext>
                </a:extLst>
              </a:tr>
              <a:tr h="616905">
                <a:tc>
                  <a:txBody>
                    <a:bodyPr/>
                    <a:lstStyle/>
                    <a:p>
                      <a:r>
                        <a:rPr lang="en-US" i="1"/>
                        <a:t>South Sudan</a:t>
                      </a:r>
                    </a:p>
                  </a:txBody>
                  <a:tcPr anchor="ctr"/>
                </a:tc>
                <a:tc>
                  <a:txBody>
                    <a:bodyPr/>
                    <a:lstStyle/>
                    <a:p>
                      <a:r>
                        <a:rPr lang="en-US"/>
                        <a:t>n = 1841</a:t>
                      </a:r>
                    </a:p>
                  </a:txBody>
                  <a:tcPr anchor="ctr"/>
                </a:tc>
                <a:tc>
                  <a:txBody>
                    <a:bodyPr/>
                    <a:lstStyle/>
                    <a:p>
                      <a:r>
                        <a:rPr lang="en-US"/>
                        <a:t>ONA</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Localized Baseline with CRA 2</a:t>
                      </a:r>
                      <a:r>
                        <a:rPr lang="en-US" sz="1600" baseline="30000"/>
                        <a:t>nd</a:t>
                      </a:r>
                      <a:r>
                        <a:rPr lang="en-US" sz="1600"/>
                        <a:t> and 3</a:t>
                      </a:r>
                      <a:r>
                        <a:rPr lang="en-US" sz="1600" baseline="30000"/>
                        <a:t>rd</a:t>
                      </a:r>
                      <a:r>
                        <a:rPr lang="en-US" sz="1600"/>
                        <a:t> Round</a:t>
                      </a:r>
                    </a:p>
                  </a:txBody>
                  <a:tcPr/>
                </a:tc>
                <a:extLst>
                  <a:ext uri="{0D108BD9-81ED-4DB2-BD59-A6C34878D82A}">
                    <a16:rowId xmlns:a16="http://schemas.microsoft.com/office/drawing/2014/main" val="2408378671"/>
                  </a:ext>
                </a:extLst>
              </a:tr>
            </a:tbl>
          </a:graphicData>
        </a:graphic>
      </p:graphicFrame>
      <p:sp>
        <p:nvSpPr>
          <p:cNvPr id="4" name="Footer Placeholder 3">
            <a:extLst>
              <a:ext uri="{FF2B5EF4-FFF2-40B4-BE49-F238E27FC236}">
                <a16:creationId xmlns:a16="http://schemas.microsoft.com/office/drawing/2014/main" id="{15C80EF0-21CD-446B-8E85-0DABA33CF180}"/>
              </a:ext>
            </a:extLst>
          </p:cNvPr>
          <p:cNvSpPr>
            <a:spLocks noGrp="1"/>
          </p:cNvSpPr>
          <p:nvPr>
            <p:ph type="ftr" sz="quarter" idx="11"/>
          </p:nvPr>
        </p:nvSpPr>
        <p:spPr>
          <a:xfrm>
            <a:off x="205752" y="6442666"/>
            <a:ext cx="4761103" cy="365125"/>
          </a:xfrm>
        </p:spPr>
        <p:txBody>
          <a:bodyPr/>
          <a:lstStyle/>
          <a:p>
            <a:pPr algn="l"/>
            <a:r>
              <a:rPr lang="en-US">
                <a:solidFill>
                  <a:schemeClr val="tx1"/>
                </a:solidFill>
              </a:rPr>
              <a:t>6 | Community Rapid Assessment on COVID: 3 Countries in ESAR</a:t>
            </a:r>
          </a:p>
        </p:txBody>
      </p:sp>
      <p:sp>
        <p:nvSpPr>
          <p:cNvPr id="21" name="TextBox 20">
            <a:hlinkClick r:id="rId7"/>
            <a:extLst>
              <a:ext uri="{FF2B5EF4-FFF2-40B4-BE49-F238E27FC236}">
                <a16:creationId xmlns:a16="http://schemas.microsoft.com/office/drawing/2014/main" id="{A7DA8597-C011-4F93-B23D-6EFCFB6B1AF7}"/>
              </a:ext>
            </a:extLst>
          </p:cNvPr>
          <p:cNvSpPr txBox="1"/>
          <p:nvPr/>
        </p:nvSpPr>
        <p:spPr>
          <a:xfrm>
            <a:off x="7225145" y="6338530"/>
            <a:ext cx="4761103" cy="369332"/>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B0F0"/>
                </a:solidFill>
                <a:effectLst/>
                <a:uLnTx/>
                <a:uFillTx/>
                <a:latin typeface="Arial" panose="020B0604020202020204"/>
              </a:rPr>
              <a:t>Find CRA ESARO Model questionnaire here </a:t>
            </a:r>
          </a:p>
        </p:txBody>
      </p:sp>
    </p:spTree>
    <p:extLst>
      <p:ext uri="{BB962C8B-B14F-4D97-AF65-F5344CB8AC3E}">
        <p14:creationId xmlns:p14="http://schemas.microsoft.com/office/powerpoint/2010/main" val="165275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445113" y="319650"/>
            <a:ext cx="6095466"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5</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a:t>
            </a:r>
            <a:r>
              <a:rPr lang="en-US" sz="2800" b="1" spc="-10">
                <a:solidFill>
                  <a:srgbClr val="00AEEF"/>
                </a:solidFill>
                <a:latin typeface="Arial"/>
                <a:ea typeface="Arial" charset="0"/>
                <a:cs typeface="Arial"/>
                <a:sym typeface="Montserrat-Regular"/>
              </a:rPr>
              <a:t>ANALYTICAL APPROACH</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3" name="Title 1">
            <a:extLst>
              <a:ext uri="{FF2B5EF4-FFF2-40B4-BE49-F238E27FC236}">
                <a16:creationId xmlns:a16="http://schemas.microsoft.com/office/drawing/2014/main" id="{07D219C6-D6F3-4F95-AFDF-9BC42EF753EB}"/>
              </a:ext>
            </a:extLst>
          </p:cNvPr>
          <p:cNvSpPr txBox="1">
            <a:spLocks/>
          </p:cNvSpPr>
          <p:nvPr/>
        </p:nvSpPr>
        <p:spPr>
          <a:xfrm>
            <a:off x="364819" y="976832"/>
            <a:ext cx="3121331" cy="816903"/>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kumimoji="0" lang="en-US" sz="2000" b="1" i="0" u="none" strike="noStrike" kern="1200" cap="none" spc="0" normalizeH="0" baseline="0" noProof="0">
                <a:ln>
                  <a:noFill/>
                </a:ln>
                <a:solidFill>
                  <a:srgbClr val="00B0F0"/>
                </a:solidFill>
                <a:effectLst/>
                <a:uLnTx/>
                <a:uFillTx/>
                <a:latin typeface="Arial" charset="0"/>
                <a:ea typeface="Arial" charset="0"/>
                <a:cs typeface="Arial" charset="0"/>
              </a:rPr>
              <a:t>Principles: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rial" charset="0"/>
                <a:ea typeface="Arial" charset="0"/>
                <a:cs typeface="Arial" charset="0"/>
              </a:rPr>
              <a:t>Rapid deployment</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Key insights focus on behaviors and drivers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Rigorous but flexible approach (</a:t>
            </a:r>
            <a:r>
              <a:rPr lang="en-US" sz="1600">
                <a:solidFill>
                  <a:prstClr val="black"/>
                </a:solidFill>
                <a:latin typeface="Arial" charset="0"/>
                <a:ea typeface="Arial" charset="0"/>
                <a:cs typeface="Arial" charset="0"/>
              </a:rPr>
              <a:t>including exploratory and non-parametric approaches</a:t>
            </a:r>
            <a:r>
              <a:rPr lang="en-US" sz="2000">
                <a:solidFill>
                  <a:prstClr val="black"/>
                </a:solidFill>
                <a:latin typeface="Arial" charset="0"/>
                <a:ea typeface="Arial" charset="0"/>
                <a:cs typeface="Arial" charset="0"/>
              </a:rPr>
              <a:t>)</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Title 1">
            <a:extLst>
              <a:ext uri="{FF2B5EF4-FFF2-40B4-BE49-F238E27FC236}">
                <a16:creationId xmlns:a16="http://schemas.microsoft.com/office/drawing/2014/main" id="{5895069D-247C-4C26-AFA9-5BE71EA78504}"/>
              </a:ext>
            </a:extLst>
          </p:cNvPr>
          <p:cNvSpPr txBox="1">
            <a:spLocks/>
          </p:cNvSpPr>
          <p:nvPr/>
        </p:nvSpPr>
        <p:spPr>
          <a:xfrm>
            <a:off x="364819" y="3554730"/>
            <a:ext cx="2995601"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spcBef>
                <a:spcPts val="600"/>
              </a:spcBef>
              <a:defRPr/>
            </a:pPr>
            <a:r>
              <a:rPr kumimoji="0" lang="en-US" sz="2000" b="1" i="0" u="none" strike="noStrike" kern="1200" cap="none" spc="0" normalizeH="0" baseline="0" noProof="0">
                <a:ln>
                  <a:noFill/>
                </a:ln>
                <a:solidFill>
                  <a:srgbClr val="00B0F0"/>
                </a:solidFill>
                <a:effectLst/>
                <a:uLnTx/>
                <a:uFillTx/>
                <a:latin typeface="Arial"/>
                <a:ea typeface="Arial" charset="0"/>
                <a:cs typeface="Arial"/>
              </a:rPr>
              <a:t>For this review</a:t>
            </a:r>
            <a:r>
              <a:rPr lang="en-US" sz="2000" b="1">
                <a:solidFill>
                  <a:srgbClr val="00B0F0"/>
                </a:solidFill>
                <a:latin typeface="Arial"/>
                <a:ea typeface="Arial" charset="0"/>
                <a:cs typeface="Arial"/>
              </a:rPr>
              <a:t>, we will:</a:t>
            </a:r>
            <a:endParaRPr kumimoji="0" lang="en-US" sz="2000" b="1" i="0" u="none" strike="noStrike" kern="1200" cap="none" spc="0" normalizeH="0" baseline="0" noProof="0">
              <a:ln>
                <a:noFill/>
              </a:ln>
              <a:solidFill>
                <a:srgbClr val="00B0F0"/>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Focus</a:t>
            </a:r>
            <a:r>
              <a:rPr kumimoji="0" lang="en-US" sz="2000" b="0" i="0" u="none" strike="noStrike" kern="1200" cap="none" spc="0" normalizeH="0" baseline="0" noProof="0">
                <a:ln>
                  <a:noFill/>
                </a:ln>
                <a:solidFill>
                  <a:schemeClr val="bg1"/>
                </a:solidFill>
                <a:effectLst/>
                <a:uLnTx/>
                <a:uFillTx/>
                <a:latin typeface="Arial"/>
                <a:ea typeface="Arial" charset="0"/>
                <a:cs typeface="Arial"/>
              </a:rPr>
              <a:t> on key </a:t>
            </a:r>
            <a:r>
              <a:rPr lang="en-US" sz="2000">
                <a:solidFill>
                  <a:schemeClr val="bg1"/>
                </a:solidFill>
                <a:latin typeface="Arial"/>
                <a:ea typeface="Arial" charset="0"/>
                <a:cs typeface="Arial"/>
              </a:rPr>
              <a:t>variables and look at comparisons across countries and groups</a:t>
            </a:r>
            <a:endParaRPr lang="en-US" sz="2000" b="0" u="none" strike="noStrike" kern="1200" cap="none" spc="0" normalizeH="0" baseline="0" noProof="0">
              <a:ln>
                <a:noFill/>
              </a:ln>
              <a:solidFill>
                <a:schemeClr val="bg1"/>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Highlight insights for program application </a:t>
            </a:r>
            <a:endParaRPr lang="en-US" sz="2000">
              <a:solidFill>
                <a:schemeClr val="bg1"/>
              </a:solidFill>
              <a:latin typeface="Arial" charset="0"/>
              <a:ea typeface="Arial" charset="0"/>
              <a:cs typeface="Arial" charset="0"/>
            </a:endParaRPr>
          </a:p>
          <a:p>
            <a:pPr marR="0" lvl="0" algn="l" defTabSz="685800" rtl="0" eaLnBrk="1" fontAlgn="auto" latinLnBrk="0" hangingPunct="1">
              <a:lnSpc>
                <a:spcPct val="90000"/>
              </a:lnSpc>
              <a:spcBef>
                <a:spcPts val="600"/>
              </a:spcBef>
              <a:spcAft>
                <a:spcPts val="0"/>
              </a:spcAft>
              <a:buClrTx/>
              <a:buSzTx/>
              <a:tabLst/>
              <a:defRPr/>
            </a:pPr>
            <a:endParaRPr lang="en-US" sz="2000">
              <a:solidFill>
                <a:srgbClr val="00B0F0"/>
              </a:solidFill>
              <a:latin typeface="Arial"/>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0B0F0"/>
              </a:solidFill>
              <a:effectLst/>
              <a:highlight>
                <a:srgbClr val="000000"/>
              </a:highlight>
              <a:uLnTx/>
              <a:uFillTx/>
              <a:latin typeface="Arial" charset="0"/>
              <a:ea typeface="Arial" charset="0"/>
              <a:cs typeface="Arial" charset="0"/>
            </a:endParaRPr>
          </a:p>
        </p:txBody>
      </p:sp>
      <p:sp>
        <p:nvSpPr>
          <p:cNvPr id="8" name="Footer Placeholder 8">
            <a:extLst>
              <a:ext uri="{FF2B5EF4-FFF2-40B4-BE49-F238E27FC236}">
                <a16:creationId xmlns:a16="http://schemas.microsoft.com/office/drawing/2014/main" id="{A5230431-08DD-46CC-BCB3-ACCBC8D1D235}"/>
              </a:ext>
            </a:extLst>
          </p:cNvPr>
          <p:cNvSpPr txBox="1">
            <a:spLocks/>
          </p:cNvSpPr>
          <p:nvPr/>
        </p:nvSpPr>
        <p:spPr>
          <a:xfrm>
            <a:off x="278417" y="6355787"/>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7  Community Rapid Assessment on COVID: 3 Countries in ESAR</a:t>
            </a:r>
          </a:p>
        </p:txBody>
      </p:sp>
      <p:pic>
        <p:nvPicPr>
          <p:cNvPr id="1026" name="Picture 2">
            <a:extLst>
              <a:ext uri="{FF2B5EF4-FFF2-40B4-BE49-F238E27FC236}">
                <a16:creationId xmlns:a16="http://schemas.microsoft.com/office/drawing/2014/main" id="{C1E57021-0756-4C24-A825-F1A669D4D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8" t="4423" r="4153" b="5561"/>
          <a:stretch/>
        </p:blipFill>
        <p:spPr bwMode="auto">
          <a:xfrm>
            <a:off x="3486150" y="1422325"/>
            <a:ext cx="8619893" cy="4013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52FDFA2E-67F5-460F-A5C4-FB1DA23C081B}"/>
              </a:ext>
            </a:extLst>
          </p:cNvPr>
          <p:cNvSpPr txBox="1"/>
          <p:nvPr/>
        </p:nvSpPr>
        <p:spPr>
          <a:xfrm>
            <a:off x="8697432" y="5681255"/>
            <a:ext cx="3164504" cy="369332"/>
          </a:xfrm>
          <a:prstGeom prst="rect">
            <a:avLst/>
          </a:prstGeom>
          <a:solidFill>
            <a:schemeClr val="tx2">
              <a:lumMod val="95000"/>
            </a:schemeClr>
          </a:solidFill>
        </p:spPr>
        <p:txBody>
          <a:bodyPr wrap="square" rtlCol="0">
            <a:spAutoFit/>
          </a:bodyPr>
          <a:lstStyle/>
          <a:p>
            <a:pPr algn="ctr"/>
            <a:r>
              <a:rPr lang="en-US">
                <a:solidFill>
                  <a:srgbClr val="00B0F0"/>
                </a:solidFill>
              </a:rPr>
              <a:t>Find CRA Analytic Plan here </a:t>
            </a:r>
          </a:p>
        </p:txBody>
      </p:sp>
    </p:spTree>
    <p:extLst>
      <p:ext uri="{BB962C8B-B14F-4D97-AF65-F5344CB8AC3E}">
        <p14:creationId xmlns:p14="http://schemas.microsoft.com/office/powerpoint/2010/main" val="333149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271734" y="341437"/>
            <a:ext cx="322136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lang="en-US" sz="3000" b="1" spc="-10">
                <a:solidFill>
                  <a:srgbClr val="00AEEF"/>
                </a:solidFill>
                <a:latin typeface="Arial" charset="0"/>
                <a:ea typeface="Arial" charset="0"/>
                <a:cs typeface="Arial" charset="0"/>
                <a:sym typeface="Montserrat-Regular"/>
              </a:rPr>
              <a:t>6</a:t>
            </a:r>
            <a:r>
              <a:rPr kumimoji="0" lang="en-US" sz="3000" b="1"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 MAIN QUESTIONS</a:t>
            </a:r>
          </a:p>
        </p:txBody>
      </p:sp>
      <p:graphicFrame>
        <p:nvGraphicFramePr>
          <p:cNvPr id="11" name="Table 10">
            <a:extLst>
              <a:ext uri="{FF2B5EF4-FFF2-40B4-BE49-F238E27FC236}">
                <a16:creationId xmlns:a16="http://schemas.microsoft.com/office/drawing/2014/main" id="{43027E68-338B-5F40-AFD0-5C13E7848EF8}"/>
              </a:ext>
            </a:extLst>
          </p:cNvPr>
          <p:cNvGraphicFramePr>
            <a:graphicFrameLocks noGrp="1"/>
          </p:cNvGraphicFramePr>
          <p:nvPr>
            <p:extLst>
              <p:ext uri="{D42A27DB-BD31-4B8C-83A1-F6EECF244321}">
                <p14:modId xmlns:p14="http://schemas.microsoft.com/office/powerpoint/2010/main" val="2194584546"/>
              </p:ext>
            </p:extLst>
          </p:nvPr>
        </p:nvGraphicFramePr>
        <p:xfrm>
          <a:off x="113731" y="6380085"/>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8</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mn-lt"/>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Title 1">
            <a:extLst>
              <a:ext uri="{FF2B5EF4-FFF2-40B4-BE49-F238E27FC236}">
                <a16:creationId xmlns:a16="http://schemas.microsoft.com/office/drawing/2014/main" id="{365C70B9-B016-45A9-A64F-11F9BF960BDA}"/>
              </a:ext>
            </a:extLst>
          </p:cNvPr>
          <p:cNvSpPr txBox="1">
            <a:spLocks/>
          </p:cNvSpPr>
          <p:nvPr/>
        </p:nvSpPr>
        <p:spPr>
          <a:xfrm>
            <a:off x="269594" y="1934618"/>
            <a:ext cx="2212349" cy="1863659"/>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lang="en-US" sz="1800" b="1">
                <a:solidFill>
                  <a:prstClr val="black"/>
                </a:solidFill>
                <a:latin typeface="Arial" charset="0"/>
                <a:ea typeface="Arial" charset="0"/>
                <a:cs typeface="Arial" charset="0"/>
              </a:rPr>
              <a:t>For these early results, we will:</a:t>
            </a:r>
          </a:p>
          <a:p>
            <a:pPr marR="0" lvl="0" algn="l" defTabSz="685800" rtl="0" eaLnBrk="1" fontAlgn="auto" latinLnBrk="0" hangingPunct="1">
              <a:lnSpc>
                <a:spcPct val="90000"/>
              </a:lnSpc>
              <a:spcBef>
                <a:spcPts val="60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Review selected key findings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Compare across countries, where possible</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Highlight insights and areas for further analyses</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122" name="Picture 2">
            <a:extLst>
              <a:ext uri="{FF2B5EF4-FFF2-40B4-BE49-F238E27FC236}">
                <a16:creationId xmlns:a16="http://schemas.microsoft.com/office/drawing/2014/main" id="{EE776AD1-BD0B-4C1A-A17C-690676748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1" t="5960" r="4490" b="4375"/>
          <a:stretch/>
        </p:blipFill>
        <p:spPr bwMode="auto">
          <a:xfrm>
            <a:off x="2615376" y="242047"/>
            <a:ext cx="9431845" cy="59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366767-CD2E-4CAA-80FA-9E74EBE7BF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970" r="22970"/>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graphicFrame>
        <p:nvGraphicFramePr>
          <p:cNvPr id="12" name="Table 11">
            <a:extLst>
              <a:ext uri="{FF2B5EF4-FFF2-40B4-BE49-F238E27FC236}">
                <a16:creationId xmlns:a16="http://schemas.microsoft.com/office/drawing/2014/main" id="{338CB820-7AED-364C-8052-CC2CE259BAAB}"/>
              </a:ext>
            </a:extLst>
          </p:cNvPr>
          <p:cNvGraphicFramePr>
            <a:graphicFrameLocks noGrp="1"/>
          </p:cNvGraphicFramePr>
          <p:nvPr>
            <p:extLst>
              <p:ext uri="{D42A27DB-BD31-4B8C-83A1-F6EECF244321}">
                <p14:modId xmlns:p14="http://schemas.microsoft.com/office/powerpoint/2010/main" val="3020633711"/>
              </p:ext>
            </p:extLst>
          </p:nvPr>
        </p:nvGraphicFramePr>
        <p:xfrm>
          <a:off x="75387" y="6316154"/>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9</a:t>
                      </a:fld>
                      <a:r>
                        <a:rPr lang="en-US" sz="1050" b="0">
                          <a:solidFill>
                            <a:schemeClr val="bg1"/>
                          </a:solidFill>
                        </a:rPr>
                        <a:t>  </a:t>
                      </a:r>
                      <a:r>
                        <a:rPr lang="en-US" sz="1050" b="0" i="0" kern="1200">
                          <a:solidFill>
                            <a:schemeClr val="bg2"/>
                          </a:solidFill>
                          <a:effectLst/>
                          <a:latin typeface="+mn-lt"/>
                          <a:ea typeface="+mn-ea"/>
                          <a:cs typeface="+mn-cs"/>
                        </a:rPr>
                        <a:t>| </a:t>
                      </a:r>
                      <a:r>
                        <a:rPr lang="en-US" sz="1050" b="0" i="0" u="none" strike="noStrike" noProof="0">
                          <a:solidFill>
                            <a:schemeClr val="bg1"/>
                          </a:solidFill>
                          <a:latin typeface="Arial"/>
                        </a:rPr>
                        <a:t> Community Rapid Assessment on COVID: 3 Countries in ESAR</a:t>
                      </a:r>
                      <a:endParaRPr lang="en-US" sz="1050" b="0" i="0" u="none" strike="noStrike" noProof="0">
                        <a:latin typeface="Arial"/>
                      </a:endParaRPr>
                    </a:p>
                    <a:p>
                      <a:pPr marL="0" marR="0" lvl="0" indent="0" algn="l" defTabSz="914400">
                        <a:lnSpc>
                          <a:spcPct val="150000"/>
                        </a:lnSpc>
                        <a:spcBef>
                          <a:spcPts val="0"/>
                        </a:spcBef>
                        <a:spcAft>
                          <a:spcPts val="0"/>
                        </a:spcAft>
                        <a:buClrTx/>
                        <a:buSzTx/>
                        <a:buFontTx/>
                        <a:buNone/>
                        <a:tabLst/>
                        <a:defRPr/>
                      </a:pP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7" name="Shape 79">
            <a:extLst>
              <a:ext uri="{FF2B5EF4-FFF2-40B4-BE49-F238E27FC236}">
                <a16:creationId xmlns:a16="http://schemas.microsoft.com/office/drawing/2014/main" id="{FACBBF00-52F6-B54D-8EE1-FD215EDB8134}"/>
              </a:ext>
            </a:extLst>
          </p:cNvPr>
          <p:cNvSpPr/>
          <p:nvPr/>
        </p:nvSpPr>
        <p:spPr>
          <a:xfrm>
            <a:off x="816145" y="663578"/>
            <a:ext cx="5204032" cy="553997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spc="-10" dirty="0">
                <a:solidFill>
                  <a:srgbClr val="00AEEF"/>
                </a:solidFill>
                <a:latin typeface="Arial" charset="0"/>
                <a:ea typeface="Arial" charset="0"/>
                <a:cs typeface="Arial" charset="0"/>
                <a:sym typeface="Montserrat-Regular"/>
              </a:rPr>
              <a:t>7</a:t>
            </a:r>
            <a:r>
              <a:rPr kumimoji="0" lang="en-US" sz="2800" b="1"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rPr>
              <a:t>. SELECTED EARLY FINDINGS:  </a:t>
            </a:r>
          </a:p>
          <a:p>
            <a:pPr marL="0" marR="0" lvl="0" indent="0" algn="l" defTabSz="914400" rtl="0" eaLnBrk="1" fontAlgn="auto" latinLnBrk="0" hangingPunct="1">
              <a:lnSpc>
                <a:spcPct val="100000"/>
              </a:lnSpc>
              <a:spcBef>
                <a:spcPts val="0"/>
              </a:spcBef>
              <a:spcAft>
                <a:spcPts val="0"/>
              </a:spcAft>
              <a:buClrTx/>
              <a:buSzTx/>
              <a:buFontTx/>
              <a:buNone/>
              <a:tabLst/>
              <a:defRPr sz="1800"/>
            </a:pPr>
            <a:endParaRPr kumimoji="0" lang="en-US" sz="2800" b="1"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endParaRPr>
          </a:p>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800"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rPr>
              <a:t>What are the current behavioral practices taking place in relation to COVID-19?</a:t>
            </a:r>
          </a:p>
          <a:p>
            <a:pPr marL="0" marR="0" lvl="0" indent="0" algn="l" defTabSz="914400" rtl="0" eaLnBrk="1" fontAlgn="auto" latinLnBrk="0" hangingPunct="1">
              <a:lnSpc>
                <a:spcPct val="100000"/>
              </a:lnSpc>
              <a:spcBef>
                <a:spcPts val="0"/>
              </a:spcBef>
              <a:spcAft>
                <a:spcPts val="0"/>
              </a:spcAft>
              <a:buClrTx/>
              <a:buSzTx/>
              <a:buFontTx/>
              <a:buNone/>
              <a:tabLst/>
              <a:defRPr sz="1800"/>
            </a:pPr>
            <a:endParaRPr lang="en-US" sz="2800" spc="-10" dirty="0">
              <a:solidFill>
                <a:srgbClr val="00AEEF"/>
              </a:solidFill>
              <a:latin typeface="Arial" charset="0"/>
              <a:ea typeface="Arial" charset="0"/>
              <a:cs typeface="Arial" charset="0"/>
              <a:sym typeface="Montserrat-Regular"/>
            </a:endParaRPr>
          </a:p>
          <a:p>
            <a:pPr marL="0" marR="0" lvl="0" indent="0" algn="l" defTabSz="914400" rtl="0" eaLnBrk="1" fontAlgn="auto" latinLnBrk="0" hangingPunct="1">
              <a:lnSpc>
                <a:spcPct val="100000"/>
              </a:lnSpc>
              <a:spcBef>
                <a:spcPts val="0"/>
              </a:spcBef>
              <a:spcAft>
                <a:spcPts val="0"/>
              </a:spcAft>
              <a:buClrTx/>
              <a:buSzTx/>
              <a:buFontTx/>
              <a:buNone/>
              <a:tabLst/>
              <a:defRPr sz="1800"/>
            </a:pPr>
            <a:endParaRPr lang="en-US" sz="2800" spc="-10" dirty="0">
              <a:solidFill>
                <a:srgbClr val="00AEEF"/>
              </a:solidFill>
              <a:latin typeface="Arial" charset="0"/>
              <a:ea typeface="Arial" charset="0"/>
              <a:cs typeface="Arial" charset="0"/>
              <a:sym typeface="Montserrat-Regular"/>
            </a:endParaRPr>
          </a:p>
          <a:p>
            <a:pPr marL="0" marR="0" lvl="0" indent="0" algn="l" defTabSz="914400" rtl="0" eaLnBrk="1" fontAlgn="auto" latinLnBrk="0" hangingPunct="1">
              <a:lnSpc>
                <a:spcPct val="100000"/>
              </a:lnSpc>
              <a:spcBef>
                <a:spcPts val="0"/>
              </a:spcBef>
              <a:spcAft>
                <a:spcPts val="0"/>
              </a:spcAft>
              <a:buClrTx/>
              <a:buSzTx/>
              <a:buFontTx/>
              <a:buNone/>
              <a:tabLst/>
              <a:defRPr sz="1800"/>
            </a:pPr>
            <a:endParaRPr kumimoji="0" lang="en-US" sz="2800"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endParaRPr>
          </a:p>
          <a:p>
            <a:pPr marL="0" marR="0" lvl="0" indent="0" algn="l" defTabSz="914400" rtl="0" eaLnBrk="1" fontAlgn="auto" latinLnBrk="0" hangingPunct="1">
              <a:lnSpc>
                <a:spcPct val="100000"/>
              </a:lnSpc>
              <a:spcBef>
                <a:spcPts val="0"/>
              </a:spcBef>
              <a:spcAft>
                <a:spcPts val="0"/>
              </a:spcAft>
              <a:buClrTx/>
              <a:buSzTx/>
              <a:buFontTx/>
              <a:buNone/>
              <a:tabLst/>
              <a:defRPr sz="1800"/>
            </a:pPr>
            <a:endParaRPr lang="en-US" sz="2800" spc="-10" dirty="0">
              <a:solidFill>
                <a:srgbClr val="00AEEF"/>
              </a:solidFill>
              <a:latin typeface="Arial" charset="0"/>
              <a:ea typeface="Arial" charset="0"/>
              <a:cs typeface="Arial" charset="0"/>
              <a:sym typeface="Montserrat-Regular"/>
            </a:endParaRPr>
          </a:p>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000" i="0" u="none" strike="noStrike" kern="1200" cap="none" spc="-10" normalizeH="0" baseline="0" noProof="0" dirty="0">
                <a:ln>
                  <a:noFill/>
                </a:ln>
                <a:solidFill>
                  <a:schemeClr val="bg1"/>
                </a:solidFill>
                <a:effectLst/>
                <a:uLnTx/>
                <a:uFillTx/>
                <a:latin typeface="Arial" charset="0"/>
                <a:ea typeface="Arial" charset="0"/>
                <a:cs typeface="Arial" charset="0"/>
                <a:sym typeface="Montserrat-Regular"/>
              </a:rPr>
              <a:t>Note: The following findings are of descriptive nature and are unweighted. However, they convey an early view of some key areas trends and distributions. </a:t>
            </a:r>
            <a:endParaRPr kumimoji="0" lang="en-US" i="0" u="none" strike="noStrike" kern="1200" cap="none" spc="-10" normalizeH="0" baseline="0" noProof="0" dirty="0">
              <a:ln>
                <a:noFill/>
              </a:ln>
              <a:solidFill>
                <a:schemeClr val="bg1"/>
              </a:solidFill>
              <a:effectLst/>
              <a:uLnTx/>
              <a:uFillTx/>
              <a:latin typeface="Arial" charset="0"/>
              <a:ea typeface="Arial" charset="0"/>
              <a:cs typeface="Arial" charset="0"/>
              <a:sym typeface="Montserrat-Regular"/>
            </a:endParaRPr>
          </a:p>
        </p:txBody>
      </p:sp>
    </p:spTree>
    <p:extLst>
      <p:ext uri="{BB962C8B-B14F-4D97-AF65-F5344CB8AC3E}">
        <p14:creationId xmlns:p14="http://schemas.microsoft.com/office/powerpoint/2010/main" val="2776799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CEF">
  <a:themeElements>
    <a:clrScheme name="Hyperlink 1">
      <a:dk1>
        <a:srgbClr val="000000"/>
      </a:dk1>
      <a:lt1>
        <a:srgbClr val="FFFFFF"/>
      </a:lt1>
      <a:dk2>
        <a:srgbClr val="00AEEF"/>
      </a:dk2>
      <a:lt2>
        <a:srgbClr val="FFFFFF"/>
      </a:lt2>
      <a:accent1>
        <a:srgbClr val="00AEEF"/>
      </a:accent1>
      <a:accent2>
        <a:srgbClr val="D8D1CA"/>
      </a:accent2>
      <a:accent3>
        <a:srgbClr val="A5A5A5"/>
      </a:accent3>
      <a:accent4>
        <a:srgbClr val="777779"/>
      </a:accent4>
      <a:accent5>
        <a:srgbClr val="777779"/>
      </a:accent5>
      <a:accent6>
        <a:srgbClr val="777779"/>
      </a:accent6>
      <a:hlink>
        <a:srgbClr val="FEFFFF"/>
      </a:hlink>
      <a:folHlink>
        <a:srgbClr val="7777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CEF" id="{DC7E091F-5C61-164F-91C7-2F09F2954CB8}" vid="{C41438D2-28A2-DE4E-ADFC-EB271601B2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690050B32BA6549B77F71AA7762E686" ma:contentTypeVersion="7" ma:contentTypeDescription="Create a new document." ma:contentTypeScope="" ma:versionID="cfcaac7d66cabb6582a49a47668b0ddf">
  <xsd:schema xmlns:xsd="http://www.w3.org/2001/XMLSchema" xmlns:xs="http://www.w3.org/2001/XMLSchema" xmlns:p="http://schemas.microsoft.com/office/2006/metadata/properties" xmlns:ns3="1f6a1680-7f6a-4cd4-b7e8-fc937be1d684" xmlns:ns4="3cb527ea-a6c5-4e24-a69f-8c760f18e784" targetNamespace="http://schemas.microsoft.com/office/2006/metadata/properties" ma:root="true" ma:fieldsID="6e765ffb576980a269fbbd2e5119e44d" ns3:_="" ns4:_="">
    <xsd:import namespace="1f6a1680-7f6a-4cd4-b7e8-fc937be1d684"/>
    <xsd:import namespace="3cb527ea-a6c5-4e24-a69f-8c760f18e78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a1680-7f6a-4cd4-b7e8-fc937be1d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b527ea-a6c5-4e24-a69f-8c760f18e7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620257-BCF5-46D1-A247-45B48392420F}">
  <ds:schemaRefs>
    <ds:schemaRef ds:uri="http://schemas.microsoft.com/sharepoint/v3/contenttype/forms"/>
  </ds:schemaRefs>
</ds:datastoreItem>
</file>

<file path=customXml/itemProps2.xml><?xml version="1.0" encoding="utf-8"?>
<ds:datastoreItem xmlns:ds="http://schemas.openxmlformats.org/officeDocument/2006/customXml" ds:itemID="{2E044C42-F7E3-4181-A250-726F314B9ED2}">
  <ds:schemaRefs>
    <ds:schemaRef ds:uri="1f6a1680-7f6a-4cd4-b7e8-fc937be1d684"/>
    <ds:schemaRef ds:uri="3cb527ea-a6c5-4e24-a69f-8c760f18e7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BE613B4-63E4-4554-8D2A-A7E555C0BF13}">
  <ds:schemaRefs>
    <ds:schemaRef ds:uri="1f6a1680-7f6a-4cd4-b7e8-fc937be1d684"/>
    <ds:schemaRef ds:uri="3cb527ea-a6c5-4e24-a69f-8c760f18e7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7</TotalTime>
  <Words>3582</Words>
  <Application>Microsoft Office PowerPoint</Application>
  <PresentationFormat>Widescreen</PresentationFormat>
  <Paragraphs>296</Paragraphs>
  <Slides>27</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Arial</vt:lpstr>
      <vt:lpstr>Arial,Sans-Serif</vt:lpstr>
      <vt:lpstr>Calibri</vt:lpstr>
      <vt:lpstr>Calibri Light</vt:lpstr>
      <vt:lpstr>Segoe UI</vt:lpstr>
      <vt:lpstr>Univers LT Std 55 Roman</vt:lpstr>
      <vt:lpstr>Wingdings</vt:lpstr>
      <vt:lpstr>Office Theme</vt:lpstr>
      <vt:lpstr>UNICEF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Rapid Assessment COVID-19: East and Southern Africa</dc:title>
  <dc:creator>Andrés Esteban Ochoa Toasa</dc:creator>
  <cp:lastModifiedBy>Andres Esteban Ochoa Toasa</cp:lastModifiedBy>
  <cp:revision>21</cp:revision>
  <dcterms:created xsi:type="dcterms:W3CDTF">2020-10-01T16:58:30Z</dcterms:created>
  <dcterms:modified xsi:type="dcterms:W3CDTF">2020-10-22T15:10:52Z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0x0101003690050B32BA6549B77F71AA7762E686</vt:lpwstr>
  </property>
</Properties>
</file>